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av" ContentType="audio/x-wa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7"/>
  </p:notesMasterIdLst>
  <p:handoutMasterIdLst>
    <p:handoutMasterId r:id="rId8"/>
  </p:handoutMasterIdLst>
  <p:sldIdLst>
    <p:sldId id="257" r:id="rId2"/>
    <p:sldId id="406" r:id="rId3"/>
    <p:sldId id="407" r:id="rId4"/>
    <p:sldId id="408" r:id="rId5"/>
    <p:sldId id="410" r:id="rId6"/>
  </p:sldIdLst>
  <p:sldSz cx="9144000" cy="6858000" type="screen4x3"/>
  <p:notesSz cx="7010400" cy="9296400"/>
  <p:custDataLst>
    <p:tags r:id="rId9"/>
  </p:custData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793" userDrawn="1">
          <p15:clr>
            <a:srgbClr val="A4A3A4"/>
          </p15:clr>
        </p15:guide>
        <p15:guide id="2" pos="142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 userDrawn="1">
          <p15:clr>
            <a:srgbClr val="A4A3A4"/>
          </p15:clr>
        </p15:guide>
        <p15:guide id="2" pos="2208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1C1C"/>
    <a:srgbClr val="FF0202"/>
    <a:srgbClr val="0303FF"/>
    <a:srgbClr val="0000FF"/>
    <a:srgbClr val="00FF00"/>
    <a:srgbClr val="CC00CC"/>
    <a:srgbClr val="3366FF"/>
    <a:srgbClr val="FA6E00"/>
    <a:srgbClr val="4D7AFF"/>
    <a:srgbClr val="00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83278" autoAdjust="0"/>
  </p:normalViewPr>
  <p:slideViewPr>
    <p:cSldViewPr>
      <p:cViewPr>
        <p:scale>
          <a:sx n="120" d="100"/>
          <a:sy n="120" d="100"/>
        </p:scale>
        <p:origin x="1326" y="24"/>
      </p:cViewPr>
      <p:guideLst>
        <p:guide orient="horz" pos="3793"/>
        <p:guide pos="1429"/>
      </p:guideLst>
    </p:cSldViewPr>
  </p:slideViewPr>
  <p:outlineViewPr>
    <p:cViewPr>
      <p:scale>
        <a:sx n="33" d="100"/>
        <a:sy n="33" d="100"/>
      </p:scale>
      <p:origin x="0" y="10296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79" d="100"/>
          <a:sy n="79" d="100"/>
        </p:scale>
        <p:origin x="3954" y="102"/>
      </p:cViewPr>
      <p:guideLst>
        <p:guide orient="horz" pos="2928"/>
        <p:guide pos="220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tags" Target="tags/tag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604" cy="46526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970159" y="0"/>
            <a:ext cx="3038604" cy="46526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7F59B4-57AE-44B7-A66A-5539B92FE680}" type="datetimeFigureOut">
              <a:rPr lang="de-DE" smtClean="0"/>
              <a:pPr/>
              <a:t>28.09.2020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829648"/>
            <a:ext cx="3038604" cy="46526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970159" y="8829648"/>
            <a:ext cx="3038604" cy="46526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2544F0-4272-403F-8951-D7EE789E5E5C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9646854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8D0C5A-771D-4914-934E-FFB9BFBCD47E}" type="datetimeFigureOut">
              <a:rPr lang="de-DE" smtClean="0"/>
              <a:pPr/>
              <a:t>28.09.2020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701041" y="4415790"/>
            <a:ext cx="5608320" cy="41833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D22A6B-0338-4A24-83CA-582FD0721CEC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133262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D22A6B-0338-4A24-83CA-582FD0721CEC}" type="slidenum">
              <a:rPr lang="de-DE" smtClean="0"/>
              <a:pPr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76137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During a</a:t>
            </a:r>
            <a:r>
              <a:rPr lang="en-US" sz="1600" baseline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communication, speech naturally come for us to pick up emotion content, since speech contains both emotion-related</a:t>
            </a:r>
            <a:r>
              <a:rPr lang="en-US" sz="1600" baseline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linguistic content, but also acoustic information.</a:t>
            </a:r>
          </a:p>
          <a:p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2, SER</a:t>
            </a:r>
            <a:r>
              <a:rPr lang="en-US" sz="1600" baseline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can offer more intuitive human-to-machine interactions by</a:t>
            </a:r>
            <a:r>
              <a:rPr lang="en-US" sz="1600" baseline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allowing the machine to understand human</a:t>
            </a:r>
            <a:r>
              <a:rPr lang="en-US" sz="1600" baseline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emotions.</a:t>
            </a:r>
          </a:p>
          <a:p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4,</a:t>
            </a:r>
            <a:r>
              <a:rPr lang="en-US" sz="1600" baseline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simulating or acting the emotions in a clear and natural way or getting unambiguous classes are a big challenge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D22A6B-0338-4A24-83CA-582FD0721CEC}" type="slidenum">
              <a:rPr lang="de-DE" smtClean="0"/>
              <a:pPr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787926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D22A6B-0338-4A24-83CA-582FD0721CEC}" type="slidenum">
              <a:rPr lang="de-DE" smtClean="0"/>
              <a:pPr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607837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D22A6B-0338-4A24-83CA-582FD0721CEC}" type="slidenum">
              <a:rPr lang="de-DE" smtClean="0"/>
              <a:pPr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658161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D22A6B-0338-4A24-83CA-582FD0721CEC}" type="slidenum">
              <a:rPr lang="de-DE" smtClean="0"/>
              <a:pPr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116766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Rectangle 22"/>
          <p:cNvSpPr>
            <a:spLocks noChangeArrowheads="1"/>
          </p:cNvSpPr>
          <p:nvPr userDrawn="1"/>
        </p:nvSpPr>
        <p:spPr bwMode="auto">
          <a:xfrm>
            <a:off x="296863" y="1449388"/>
            <a:ext cx="8550275" cy="2654300"/>
          </a:xfrm>
          <a:prstGeom prst="rect">
            <a:avLst/>
          </a:prstGeom>
          <a:solidFill>
            <a:srgbClr val="EAEAEA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de-DE"/>
              <a:t>Platzhalter für Bild, Bild auf Titelfolie hinter das Logo einsetzen</a:t>
            </a:r>
          </a:p>
        </p:txBody>
      </p:sp>
      <p:sp>
        <p:nvSpPr>
          <p:cNvPr id="5" name="Rectangle 17"/>
          <p:cNvSpPr>
            <a:spLocks noChangeArrowheads="1"/>
          </p:cNvSpPr>
          <p:nvPr userDrawn="1"/>
        </p:nvSpPr>
        <p:spPr bwMode="auto">
          <a:xfrm>
            <a:off x="287338" y="4103688"/>
            <a:ext cx="8583612" cy="2192337"/>
          </a:xfrm>
          <a:prstGeom prst="rect">
            <a:avLst/>
          </a:prstGeom>
          <a:solidFill>
            <a:srgbClr val="FFF0B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de-DE"/>
              <a:t>   </a:t>
            </a:r>
          </a:p>
        </p:txBody>
      </p:sp>
      <p:sp>
        <p:nvSpPr>
          <p:cNvPr id="8" name="Rectangle 18"/>
          <p:cNvSpPr>
            <a:spLocks noChangeArrowheads="1"/>
          </p:cNvSpPr>
          <p:nvPr userDrawn="1"/>
        </p:nvSpPr>
        <p:spPr bwMode="auto">
          <a:xfrm>
            <a:off x="287338" y="6297613"/>
            <a:ext cx="8583612" cy="287337"/>
          </a:xfrm>
          <a:prstGeom prst="rect">
            <a:avLst/>
          </a:prstGeom>
          <a:solidFill>
            <a:srgbClr val="BE1E3C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831850" y="4356100"/>
            <a:ext cx="7772400" cy="873125"/>
          </a:xfrm>
        </p:spPr>
        <p:txBody>
          <a:bodyPr/>
          <a:lstStyle>
            <a:lvl1pPr>
              <a:defRPr/>
            </a:lvl1pPr>
          </a:lstStyle>
          <a:p>
            <a:r>
              <a:rPr lang="de-DE" dirty="0" smtClean="0"/>
              <a:t>Titel der Präsentation</a:t>
            </a:r>
            <a:endParaRPr lang="de-DE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830263" y="5499100"/>
            <a:ext cx="7747000" cy="333375"/>
          </a:xfrm>
        </p:spPr>
        <p:txBody>
          <a:bodyPr/>
          <a:lstStyle>
            <a:lvl1pPr>
              <a:defRPr/>
            </a:lvl1pPr>
          </a:lstStyle>
          <a:p>
            <a:r>
              <a:rPr lang="de-DE" dirty="0" smtClean="0"/>
              <a:t>Vorname, Nachname des Referenten, Datum</a:t>
            </a:r>
            <a:endParaRPr lang="de-DE" dirty="0"/>
          </a:p>
        </p:txBody>
      </p:sp>
      <p:pic>
        <p:nvPicPr>
          <p:cNvPr id="2050" name="Picture 2" descr="C:\Dokumente und Einstellungen\Spika\Desktop\Design\image3.jp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7337" y="1440000"/>
            <a:ext cx="8582400" cy="2663951"/>
          </a:xfrm>
          <a:prstGeom prst="rect">
            <a:avLst/>
          </a:prstGeom>
          <a:noFill/>
        </p:spPr>
      </p:pic>
      <p:pic>
        <p:nvPicPr>
          <p:cNvPr id="7" name="Picture 13" descr="TUBS_CO_150dpi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741363"/>
            <a:ext cx="2517775" cy="939800"/>
          </a:xfrm>
          <a:prstGeom prst="rect">
            <a:avLst/>
          </a:prstGeom>
          <a:noFill/>
        </p:spPr>
      </p:pic>
      <p:pic>
        <p:nvPicPr>
          <p:cNvPr id="12" name="Grafik 11" descr="IfN_Logo.emf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6397200" y="486000"/>
            <a:ext cx="2459765" cy="57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fN-Gliederung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C:\Dokumente und Einstellungen\Spika\Desktop\Design\image6.jp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11878" y="864000"/>
            <a:ext cx="6432122" cy="5227238"/>
          </a:xfrm>
          <a:prstGeom prst="rect">
            <a:avLst/>
          </a:prstGeom>
          <a:noFill/>
        </p:spPr>
      </p:pic>
      <p:sp>
        <p:nvSpPr>
          <p:cNvPr id="12" name="Rectangle 6"/>
          <p:cNvSpPr>
            <a:spLocks noChangeArrowheads="1"/>
          </p:cNvSpPr>
          <p:nvPr userDrawn="1"/>
        </p:nvSpPr>
        <p:spPr bwMode="auto">
          <a:xfrm>
            <a:off x="0" y="0"/>
            <a:ext cx="9144000" cy="1133475"/>
          </a:xfrm>
          <a:prstGeom prst="rect">
            <a:avLst/>
          </a:prstGeom>
          <a:solidFill>
            <a:schemeClr val="hlink"/>
          </a:solidFill>
          <a:ln w="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de-DE">
              <a:solidFill>
                <a:schemeClr val="accent2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Gliederung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431800" y="1339201"/>
            <a:ext cx="8375650" cy="4496450"/>
          </a:xfrm>
        </p:spPr>
        <p:txBody>
          <a:bodyPr/>
          <a:lstStyle>
            <a:lvl1pPr marL="342900" indent="-342900">
              <a:buClrTx/>
              <a:buFont typeface="+mj-lt"/>
              <a:buAutoNum type="arabicPeriod"/>
              <a:defRPr sz="1800"/>
            </a:lvl1pPr>
            <a:lvl2pPr marL="576000">
              <a:buClrTx/>
              <a:defRPr sz="1800"/>
            </a:lvl2pPr>
          </a:lstStyle>
          <a:p>
            <a:pPr lvl="0"/>
            <a:r>
              <a:rPr lang="de-DE" dirty="0" smtClean="0"/>
              <a:t>Abschnitt</a:t>
            </a:r>
          </a:p>
          <a:p>
            <a:pPr lvl="1"/>
            <a:r>
              <a:rPr lang="de-DE" dirty="0" smtClean="0"/>
              <a:t>Zweite Ebene</a:t>
            </a:r>
          </a:p>
          <a:p>
            <a:pPr lvl="0"/>
            <a:endParaRPr lang="de-DE" dirty="0" smtClean="0"/>
          </a:p>
        </p:txBody>
      </p:sp>
      <p:grpSp>
        <p:nvGrpSpPr>
          <p:cNvPr id="4" name="Gruppieren 10"/>
          <p:cNvGrpSpPr/>
          <p:nvPr userDrawn="1"/>
        </p:nvGrpSpPr>
        <p:grpSpPr>
          <a:xfrm>
            <a:off x="0" y="5915025"/>
            <a:ext cx="9144000" cy="652463"/>
            <a:chOff x="0" y="5915025"/>
            <a:chExt cx="9144000" cy="652463"/>
          </a:xfrm>
        </p:grpSpPr>
        <p:sp>
          <p:nvSpPr>
            <p:cNvPr id="9" name="Line 14"/>
            <p:cNvSpPr>
              <a:spLocks noChangeShapeType="1"/>
            </p:cNvSpPr>
            <p:nvPr userDrawn="1"/>
          </p:nvSpPr>
          <p:spPr bwMode="auto">
            <a:xfrm>
              <a:off x="0" y="6091238"/>
              <a:ext cx="9144000" cy="0"/>
            </a:xfrm>
            <a:prstGeom prst="line">
              <a:avLst/>
            </a:prstGeom>
            <a:noFill/>
            <a:ln w="9525">
              <a:solidFill>
                <a:srgbClr val="BE1E3C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de-DE"/>
            </a:p>
          </p:txBody>
        </p:sp>
        <p:pic>
          <p:nvPicPr>
            <p:cNvPr id="10" name="Picture 20" descr="TUBS_CO_70vH_150dpi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0" y="5915025"/>
              <a:ext cx="1762125" cy="6524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fN-Danksagung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Dokumente und Einstellungen\Spika\Desktop\Design\image6.jp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11878" y="864000"/>
            <a:ext cx="6432122" cy="5227238"/>
          </a:xfrm>
          <a:prstGeom prst="rect">
            <a:avLst/>
          </a:prstGeom>
          <a:noFill/>
        </p:spPr>
      </p:pic>
      <p:sp>
        <p:nvSpPr>
          <p:cNvPr id="5" name="Textfeld 4"/>
          <p:cNvSpPr txBox="1"/>
          <p:nvPr userDrawn="1"/>
        </p:nvSpPr>
        <p:spPr>
          <a:xfrm>
            <a:off x="539750" y="1600200"/>
            <a:ext cx="6946900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sz="3600" b="1" noProof="0" dirty="0" err="1" smtClean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Thank</a:t>
            </a:r>
            <a:r>
              <a:rPr lang="de-DE" sz="3600" b="1" noProof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de-DE" sz="3600" b="1" noProof="0" dirty="0" err="1" smtClean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you</a:t>
            </a:r>
            <a:r>
              <a:rPr lang="de-DE" sz="3600" b="1" baseline="0" noProof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de-DE" sz="3600" b="1" baseline="0" noProof="0" dirty="0" err="1" smtClean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for</a:t>
            </a:r>
            <a:r>
              <a:rPr lang="de-DE" sz="3600" b="1" baseline="0" noProof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de-DE" sz="3600" b="1" baseline="0" noProof="0" dirty="0" err="1" smtClean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your</a:t>
            </a:r>
            <a:r>
              <a:rPr lang="de-DE" sz="3600" b="1" baseline="0" noProof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de-DE" sz="3600" b="1" baseline="0" noProof="0" dirty="0" err="1" smtClean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attention</a:t>
            </a:r>
            <a:r>
              <a:rPr lang="de-DE" sz="3600" b="1" noProof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.</a:t>
            </a:r>
            <a:endParaRPr lang="de-DE" sz="3600" b="1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Textfeld 5"/>
          <p:cNvSpPr txBox="1"/>
          <p:nvPr userDrawn="1"/>
        </p:nvSpPr>
        <p:spPr>
          <a:xfrm>
            <a:off x="539751" y="4437112"/>
            <a:ext cx="7927974" cy="1162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Ziyi Xu</a:t>
            </a:r>
          </a:p>
          <a:p>
            <a:pPr marL="0" marR="0" lvl="0" indent="0" algn="l" defTabSz="914400" rtl="0" eaLnBrk="1" fontAlgn="base" latinLnBrk="0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Ziyi.xu@tu-bs.de</a:t>
            </a:r>
            <a:endParaRPr kumimoji="0" lang="de-DE" sz="1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2" name="Gruppieren 8"/>
          <p:cNvGrpSpPr/>
          <p:nvPr userDrawn="1"/>
        </p:nvGrpSpPr>
        <p:grpSpPr>
          <a:xfrm>
            <a:off x="0" y="5915025"/>
            <a:ext cx="9144000" cy="652463"/>
            <a:chOff x="0" y="5915025"/>
            <a:chExt cx="9144000" cy="652463"/>
          </a:xfrm>
        </p:grpSpPr>
        <p:sp>
          <p:nvSpPr>
            <p:cNvPr id="7" name="Line 14"/>
            <p:cNvSpPr>
              <a:spLocks noChangeShapeType="1"/>
            </p:cNvSpPr>
            <p:nvPr userDrawn="1"/>
          </p:nvSpPr>
          <p:spPr bwMode="auto">
            <a:xfrm>
              <a:off x="0" y="6091238"/>
              <a:ext cx="9144000" cy="0"/>
            </a:xfrm>
            <a:prstGeom prst="line">
              <a:avLst/>
            </a:prstGeom>
            <a:noFill/>
            <a:ln w="9525">
              <a:solidFill>
                <a:srgbClr val="BE1E3C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de-DE"/>
            </a:p>
          </p:txBody>
        </p:sp>
        <p:pic>
          <p:nvPicPr>
            <p:cNvPr id="8" name="Picture 20" descr="TUBS_CO_70vH_150dpi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0" y="5915025"/>
              <a:ext cx="1762125" cy="6524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1" name="Rechteck 10"/>
          <p:cNvSpPr/>
          <p:nvPr userDrawn="1"/>
        </p:nvSpPr>
        <p:spPr>
          <a:xfrm>
            <a:off x="1821600" y="6141600"/>
            <a:ext cx="5245950" cy="425888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emf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Rectangle 18"/>
          <p:cNvSpPr>
            <a:spLocks noChangeArrowheads="1"/>
          </p:cNvSpPr>
          <p:nvPr/>
        </p:nvSpPr>
        <p:spPr bwMode="auto">
          <a:xfrm>
            <a:off x="0" y="0"/>
            <a:ext cx="9144000" cy="863600"/>
          </a:xfrm>
          <a:prstGeom prst="rect">
            <a:avLst/>
          </a:prstGeom>
          <a:solidFill>
            <a:srgbClr val="DDDDDD"/>
          </a:solidFill>
          <a:ln w="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de-DE">
              <a:solidFill>
                <a:schemeClr val="accent2"/>
              </a:solidFill>
            </a:endParaRP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31800" y="111125"/>
            <a:ext cx="8375650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 err="1" smtClean="0"/>
              <a:t>Mastertitelformat</a:t>
            </a:r>
            <a:r>
              <a:rPr lang="en-US" noProof="0" dirty="0" smtClean="0"/>
              <a:t> </a:t>
            </a:r>
            <a:r>
              <a:rPr lang="en-US" noProof="0" dirty="0" err="1" smtClean="0"/>
              <a:t>bearbeiten</a:t>
            </a:r>
            <a:endParaRPr lang="en-US" noProof="0" dirty="0" smtClean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31800" y="1042988"/>
            <a:ext cx="8375650" cy="4772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 err="1" smtClean="0"/>
              <a:t>Mastertextformat</a:t>
            </a:r>
            <a:r>
              <a:rPr lang="en-US" noProof="0" dirty="0" smtClean="0"/>
              <a:t> </a:t>
            </a:r>
            <a:r>
              <a:rPr lang="en-US" noProof="0" dirty="0" err="1" smtClean="0"/>
              <a:t>bearbeiten</a:t>
            </a:r>
            <a:endParaRPr lang="en-US" noProof="0" dirty="0" smtClean="0"/>
          </a:p>
          <a:p>
            <a:pPr lvl="1"/>
            <a:r>
              <a:rPr lang="en-US" noProof="0" dirty="0" err="1" smtClean="0"/>
              <a:t>Zweite</a:t>
            </a:r>
            <a:r>
              <a:rPr lang="en-US" noProof="0" dirty="0" smtClean="0"/>
              <a:t> </a:t>
            </a:r>
            <a:r>
              <a:rPr lang="en-US" noProof="0" dirty="0" err="1" smtClean="0"/>
              <a:t>Ebene</a:t>
            </a:r>
            <a:endParaRPr lang="en-US" noProof="0" dirty="0" smtClean="0"/>
          </a:p>
          <a:p>
            <a:pPr lvl="2"/>
            <a:r>
              <a:rPr lang="en-US" noProof="0" dirty="0" err="1" smtClean="0"/>
              <a:t>Dritte</a:t>
            </a:r>
            <a:r>
              <a:rPr lang="en-US" noProof="0" dirty="0" smtClean="0"/>
              <a:t> </a:t>
            </a:r>
            <a:r>
              <a:rPr lang="en-US" noProof="0" dirty="0" err="1" smtClean="0"/>
              <a:t>Ebene</a:t>
            </a:r>
            <a:endParaRPr lang="en-US" noProof="0" dirty="0" smtClean="0"/>
          </a:p>
          <a:p>
            <a:pPr lvl="3"/>
            <a:r>
              <a:rPr lang="en-US" noProof="0" dirty="0" err="1" smtClean="0"/>
              <a:t>Vierte</a:t>
            </a:r>
            <a:r>
              <a:rPr lang="en-US" noProof="0" dirty="0" smtClean="0"/>
              <a:t> </a:t>
            </a:r>
            <a:r>
              <a:rPr lang="en-US" noProof="0" dirty="0" err="1" smtClean="0"/>
              <a:t>Ebene</a:t>
            </a:r>
            <a:endParaRPr lang="en-US" noProof="0" dirty="0" smtClean="0"/>
          </a:p>
          <a:p>
            <a:pPr lvl="4"/>
            <a:r>
              <a:rPr lang="en-US" noProof="0" dirty="0" err="1" smtClean="0"/>
              <a:t>Fünfte</a:t>
            </a:r>
            <a:r>
              <a:rPr lang="en-US" noProof="0" dirty="0" smtClean="0"/>
              <a:t> </a:t>
            </a:r>
            <a:r>
              <a:rPr lang="en-US" noProof="0" dirty="0" err="1" smtClean="0"/>
              <a:t>Ebene</a:t>
            </a:r>
            <a:endParaRPr lang="en-US" noProof="0" dirty="0" smtClean="0"/>
          </a:p>
        </p:txBody>
      </p:sp>
      <p:grpSp>
        <p:nvGrpSpPr>
          <p:cNvPr id="2" name="Gruppieren 9"/>
          <p:cNvGrpSpPr/>
          <p:nvPr/>
        </p:nvGrpSpPr>
        <p:grpSpPr>
          <a:xfrm>
            <a:off x="0" y="5915025"/>
            <a:ext cx="9144000" cy="652463"/>
            <a:chOff x="0" y="5915025"/>
            <a:chExt cx="9144000" cy="652463"/>
          </a:xfrm>
        </p:grpSpPr>
        <p:sp>
          <p:nvSpPr>
            <p:cNvPr id="1038" name="Line 14"/>
            <p:cNvSpPr>
              <a:spLocks noChangeShapeType="1"/>
            </p:cNvSpPr>
            <p:nvPr userDrawn="1"/>
          </p:nvSpPr>
          <p:spPr bwMode="auto">
            <a:xfrm>
              <a:off x="0" y="6091238"/>
              <a:ext cx="9144000" cy="0"/>
            </a:xfrm>
            <a:prstGeom prst="line">
              <a:avLst/>
            </a:prstGeom>
            <a:noFill/>
            <a:ln w="9525">
              <a:solidFill>
                <a:srgbClr val="BE1E3C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de-DE"/>
            </a:p>
          </p:txBody>
        </p:sp>
        <p:pic>
          <p:nvPicPr>
            <p:cNvPr id="1044" name="Picture 20" descr="TUBS_CO_70vH_150dpi"/>
            <p:cNvPicPr>
              <a:picLocks noChangeAspect="1" noChangeArrowheads="1"/>
            </p:cNvPicPr>
            <p:nvPr userDrawn="1"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0" y="5915025"/>
              <a:ext cx="1762125" cy="6524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1" name="Grafik 10" descr="IfN_Logo.emf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088400" y="6271200"/>
            <a:ext cx="1711141" cy="4032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rtl="0" fontAlgn="base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</a:defRPr>
      </a:lvl9pPr>
    </p:titleStyle>
    <p:bodyStyle>
      <a:lvl1pPr algn="l" rtl="0" fontAlgn="base">
        <a:spcBef>
          <a:spcPct val="20000"/>
        </a:spcBef>
        <a:spcAft>
          <a:spcPct val="0"/>
        </a:spcAft>
        <a:defRPr sz="1600">
          <a:solidFill>
            <a:schemeClr val="tx1"/>
          </a:solidFill>
          <a:latin typeface="+mn-lt"/>
          <a:ea typeface="+mn-ea"/>
          <a:cs typeface="+mn-cs"/>
        </a:defRPr>
      </a:lvl1pPr>
      <a:lvl2pPr marL="190500" indent="-188913" algn="l" rtl="0" fontAlgn="base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2pPr>
      <a:lvl3pPr marL="361950" indent="-169863" algn="l" rtl="0" fontAlgn="base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3pPr>
      <a:lvl4pPr marL="542925" indent="-179388" algn="l" rtl="0" fontAlgn="base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4pPr>
      <a:lvl5pPr marL="742950" indent="-198438" algn="l" rtl="0" fontAlgn="base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1200150" indent="-198438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1657350" indent="-198438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2114550" indent="-198438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2571750" indent="-198438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audio" Target="../media/media4.wav"/><Relationship Id="rId13" Type="http://schemas.microsoft.com/office/2007/relationships/media" Target="../media/media7.wav"/><Relationship Id="rId18" Type="http://schemas.openxmlformats.org/officeDocument/2006/relationships/notesSlide" Target="../notesSlides/notesSlide3.xml"/><Relationship Id="rId26" Type="http://schemas.openxmlformats.org/officeDocument/2006/relationships/image" Target="../media/image13.png"/><Relationship Id="rId3" Type="http://schemas.microsoft.com/office/2007/relationships/media" Target="../media/media2.wav"/><Relationship Id="rId21" Type="http://schemas.openxmlformats.org/officeDocument/2006/relationships/image" Target="../media/image8.png"/><Relationship Id="rId7" Type="http://schemas.microsoft.com/office/2007/relationships/media" Target="../media/media4.wav"/><Relationship Id="rId12" Type="http://schemas.openxmlformats.org/officeDocument/2006/relationships/audio" Target="../media/media6.wav"/><Relationship Id="rId17" Type="http://schemas.openxmlformats.org/officeDocument/2006/relationships/slideLayout" Target="../slideLayouts/slideLayout3.xml"/><Relationship Id="rId25" Type="http://schemas.openxmlformats.org/officeDocument/2006/relationships/image" Target="../media/image12.png"/><Relationship Id="rId2" Type="http://schemas.openxmlformats.org/officeDocument/2006/relationships/audio" Target="../media/media1.wav"/><Relationship Id="rId16" Type="http://schemas.openxmlformats.org/officeDocument/2006/relationships/audio" Target="../media/media8.wav"/><Relationship Id="rId20" Type="http://schemas.openxmlformats.org/officeDocument/2006/relationships/image" Target="../media/image7.png"/><Relationship Id="rId1" Type="http://schemas.microsoft.com/office/2007/relationships/media" Target="../media/media1.wav"/><Relationship Id="rId6" Type="http://schemas.openxmlformats.org/officeDocument/2006/relationships/audio" Target="../media/media3.wav"/><Relationship Id="rId11" Type="http://schemas.microsoft.com/office/2007/relationships/media" Target="../media/media6.wav"/><Relationship Id="rId24" Type="http://schemas.openxmlformats.org/officeDocument/2006/relationships/image" Target="../media/image11.png"/><Relationship Id="rId5" Type="http://schemas.microsoft.com/office/2007/relationships/media" Target="../media/media3.wav"/><Relationship Id="rId15" Type="http://schemas.microsoft.com/office/2007/relationships/media" Target="../media/media8.wav"/><Relationship Id="rId23" Type="http://schemas.openxmlformats.org/officeDocument/2006/relationships/image" Target="../media/image10.png"/><Relationship Id="rId10" Type="http://schemas.openxmlformats.org/officeDocument/2006/relationships/audio" Target="../media/media5.wav"/><Relationship Id="rId19" Type="http://schemas.openxmlformats.org/officeDocument/2006/relationships/image" Target="../media/image6.png"/><Relationship Id="rId4" Type="http://schemas.openxmlformats.org/officeDocument/2006/relationships/audio" Target="../media/media2.wav"/><Relationship Id="rId9" Type="http://schemas.microsoft.com/office/2007/relationships/media" Target="../media/media5.wav"/><Relationship Id="rId14" Type="http://schemas.openxmlformats.org/officeDocument/2006/relationships/audio" Target="../media/media7.wav"/><Relationship Id="rId22" Type="http://schemas.openxmlformats.org/officeDocument/2006/relationships/image" Target="../media/image9.png"/><Relationship Id="rId27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audio" Target="../media/media12.wav"/><Relationship Id="rId13" Type="http://schemas.microsoft.com/office/2007/relationships/media" Target="../media/media15.wav"/><Relationship Id="rId18" Type="http://schemas.openxmlformats.org/officeDocument/2006/relationships/notesSlide" Target="../notesSlides/notesSlide4.xml"/><Relationship Id="rId26" Type="http://schemas.openxmlformats.org/officeDocument/2006/relationships/image" Target="../media/image21.png"/><Relationship Id="rId3" Type="http://schemas.microsoft.com/office/2007/relationships/media" Target="../media/media10.wav"/><Relationship Id="rId21" Type="http://schemas.openxmlformats.org/officeDocument/2006/relationships/image" Target="../media/image17.png"/><Relationship Id="rId7" Type="http://schemas.microsoft.com/office/2007/relationships/media" Target="../media/media12.wav"/><Relationship Id="rId12" Type="http://schemas.openxmlformats.org/officeDocument/2006/relationships/audio" Target="../media/media14.wav"/><Relationship Id="rId17" Type="http://schemas.openxmlformats.org/officeDocument/2006/relationships/slideLayout" Target="../slideLayouts/slideLayout3.xml"/><Relationship Id="rId25" Type="http://schemas.openxmlformats.org/officeDocument/2006/relationships/image" Target="../media/image10.png"/><Relationship Id="rId2" Type="http://schemas.openxmlformats.org/officeDocument/2006/relationships/audio" Target="../media/media9.wav"/><Relationship Id="rId16" Type="http://schemas.openxmlformats.org/officeDocument/2006/relationships/audio" Target="../media/media16.wav"/><Relationship Id="rId20" Type="http://schemas.openxmlformats.org/officeDocument/2006/relationships/image" Target="../media/image16.png"/><Relationship Id="rId1" Type="http://schemas.microsoft.com/office/2007/relationships/media" Target="../media/media9.wav"/><Relationship Id="rId6" Type="http://schemas.openxmlformats.org/officeDocument/2006/relationships/audio" Target="../media/media11.wav"/><Relationship Id="rId11" Type="http://schemas.microsoft.com/office/2007/relationships/media" Target="../media/media14.wav"/><Relationship Id="rId24" Type="http://schemas.openxmlformats.org/officeDocument/2006/relationships/image" Target="../media/image20.png"/><Relationship Id="rId5" Type="http://schemas.microsoft.com/office/2007/relationships/media" Target="../media/media11.wav"/><Relationship Id="rId15" Type="http://schemas.microsoft.com/office/2007/relationships/media" Target="../media/media16.wav"/><Relationship Id="rId23" Type="http://schemas.openxmlformats.org/officeDocument/2006/relationships/image" Target="../media/image19.png"/><Relationship Id="rId10" Type="http://schemas.openxmlformats.org/officeDocument/2006/relationships/audio" Target="../media/media13.wav"/><Relationship Id="rId19" Type="http://schemas.openxmlformats.org/officeDocument/2006/relationships/image" Target="../media/image15.png"/><Relationship Id="rId4" Type="http://schemas.openxmlformats.org/officeDocument/2006/relationships/audio" Target="../media/media10.wav"/><Relationship Id="rId9" Type="http://schemas.microsoft.com/office/2007/relationships/media" Target="../media/media13.wav"/><Relationship Id="rId14" Type="http://schemas.openxmlformats.org/officeDocument/2006/relationships/audio" Target="../media/media15.wav"/><Relationship Id="rId22" Type="http://schemas.openxmlformats.org/officeDocument/2006/relationships/image" Target="../media/image18.png"/><Relationship Id="rId27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audio" Target="../media/media20.wav"/><Relationship Id="rId13" Type="http://schemas.microsoft.com/office/2007/relationships/media" Target="../media/media23.wav"/><Relationship Id="rId18" Type="http://schemas.openxmlformats.org/officeDocument/2006/relationships/notesSlide" Target="../notesSlides/notesSlide5.xml"/><Relationship Id="rId26" Type="http://schemas.openxmlformats.org/officeDocument/2006/relationships/image" Target="../media/image30.png"/><Relationship Id="rId3" Type="http://schemas.microsoft.com/office/2007/relationships/media" Target="../media/media18.wav"/><Relationship Id="rId21" Type="http://schemas.openxmlformats.org/officeDocument/2006/relationships/image" Target="../media/image25.png"/><Relationship Id="rId7" Type="http://schemas.microsoft.com/office/2007/relationships/media" Target="../media/media20.wav"/><Relationship Id="rId12" Type="http://schemas.openxmlformats.org/officeDocument/2006/relationships/audio" Target="../media/media22.wav"/><Relationship Id="rId17" Type="http://schemas.openxmlformats.org/officeDocument/2006/relationships/slideLayout" Target="../slideLayouts/slideLayout3.xml"/><Relationship Id="rId25" Type="http://schemas.openxmlformats.org/officeDocument/2006/relationships/image" Target="../media/image29.png"/><Relationship Id="rId2" Type="http://schemas.openxmlformats.org/officeDocument/2006/relationships/audio" Target="../media/media17.wav"/><Relationship Id="rId16" Type="http://schemas.openxmlformats.org/officeDocument/2006/relationships/audio" Target="../media/media24.wav"/><Relationship Id="rId20" Type="http://schemas.openxmlformats.org/officeDocument/2006/relationships/image" Target="../media/image24.png"/><Relationship Id="rId1" Type="http://schemas.microsoft.com/office/2007/relationships/media" Target="../media/media17.wav"/><Relationship Id="rId6" Type="http://schemas.openxmlformats.org/officeDocument/2006/relationships/audio" Target="../media/media19.wav"/><Relationship Id="rId11" Type="http://schemas.microsoft.com/office/2007/relationships/media" Target="../media/media22.wav"/><Relationship Id="rId24" Type="http://schemas.openxmlformats.org/officeDocument/2006/relationships/image" Target="../media/image28.png"/><Relationship Id="rId5" Type="http://schemas.microsoft.com/office/2007/relationships/media" Target="../media/media19.wav"/><Relationship Id="rId15" Type="http://schemas.microsoft.com/office/2007/relationships/media" Target="../media/media24.wav"/><Relationship Id="rId23" Type="http://schemas.openxmlformats.org/officeDocument/2006/relationships/image" Target="../media/image27.png"/><Relationship Id="rId10" Type="http://schemas.openxmlformats.org/officeDocument/2006/relationships/audio" Target="../media/media21.wav"/><Relationship Id="rId19" Type="http://schemas.openxmlformats.org/officeDocument/2006/relationships/image" Target="../media/image23.png"/><Relationship Id="rId4" Type="http://schemas.openxmlformats.org/officeDocument/2006/relationships/audio" Target="../media/media18.wav"/><Relationship Id="rId9" Type="http://schemas.microsoft.com/office/2007/relationships/media" Target="../media/media21.wav"/><Relationship Id="rId14" Type="http://schemas.openxmlformats.org/officeDocument/2006/relationships/audio" Target="../media/media23.wav"/><Relationship Id="rId22" Type="http://schemas.openxmlformats.org/officeDocument/2006/relationships/image" Target="../media/image26.png"/><Relationship Id="rId27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ctrTitle"/>
          </p:nvPr>
        </p:nvSpPr>
        <p:spPr>
          <a:xfrm>
            <a:off x="616107" y="4437112"/>
            <a:ext cx="7992690" cy="864096"/>
          </a:xfrm>
        </p:spPr>
        <p:txBody>
          <a:bodyPr>
            <a:normAutofit fontScale="90000"/>
          </a:bodyPr>
          <a:lstStyle/>
          <a:p>
            <a:pPr algn="ctr"/>
            <a:r>
              <a:rPr lang="de-DE" b="0" dirty="0" smtClean="0"/>
              <a:t>Audio Demos </a:t>
            </a:r>
            <a:r>
              <a:rPr lang="de-DE" b="0" dirty="0" err="1" smtClean="0"/>
              <a:t>for</a:t>
            </a:r>
            <a:r>
              <a:rPr lang="de-DE" b="0" dirty="0" smtClean="0"/>
              <a:t> </a:t>
            </a:r>
            <a:r>
              <a:rPr lang="de-DE" b="0" dirty="0" err="1" smtClean="0"/>
              <a:t>the</a:t>
            </a:r>
            <a:r>
              <a:rPr lang="de-DE" b="0" dirty="0" smtClean="0"/>
              <a:t> Paper</a:t>
            </a:r>
            <a:br>
              <a:rPr lang="de-DE" b="0" dirty="0" smtClean="0"/>
            </a:br>
            <a:r>
              <a:rPr lang="en-GB" dirty="0"/>
              <a:t>Speech Enhancement </a:t>
            </a:r>
            <a:r>
              <a:rPr lang="en-GB" dirty="0" smtClean="0"/>
              <a:t>by LSTM-Based </a:t>
            </a:r>
            <a:r>
              <a:rPr lang="en-GB" dirty="0"/>
              <a:t>Noise </a:t>
            </a:r>
            <a:r>
              <a:rPr lang="en-GB" dirty="0" smtClean="0"/>
              <a:t>Suppression</a:t>
            </a:r>
            <a:br>
              <a:rPr lang="en-GB" dirty="0" smtClean="0"/>
            </a:br>
            <a:r>
              <a:rPr lang="en-GB" dirty="0" smtClean="0"/>
              <a:t>Followed by CNN-Based </a:t>
            </a:r>
            <a:r>
              <a:rPr lang="en-GB" dirty="0"/>
              <a:t>Speech Restoration</a:t>
            </a:r>
            <a:endParaRPr lang="de-DE" dirty="0"/>
          </a:p>
        </p:txBody>
      </p:sp>
      <p:sp>
        <p:nvSpPr>
          <p:cNvPr id="8" name="Untertitel 7"/>
          <p:cNvSpPr>
            <a:spLocks noGrp="1"/>
          </p:cNvSpPr>
          <p:nvPr>
            <p:ph type="subTitle" idx="1"/>
          </p:nvPr>
        </p:nvSpPr>
        <p:spPr>
          <a:xfrm>
            <a:off x="612373" y="5517232"/>
            <a:ext cx="7747000" cy="333375"/>
          </a:xfrm>
        </p:spPr>
        <p:txBody>
          <a:bodyPr/>
          <a:lstStyle/>
          <a:p>
            <a:pPr algn="ctr"/>
            <a:r>
              <a:rPr lang="de-DE" dirty="0" smtClean="0"/>
              <a:t>Maximilian Strake, Bruno Defraene, Kristoff Fluyt, Wouter Tirry, Tim Fingscheidt</a:t>
            </a:r>
            <a:endParaRPr lang="de-D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nhaltsplatzhalter 7"/>
          <p:cNvSpPr>
            <a:spLocks noGrp="1"/>
          </p:cNvSpPr>
          <p:nvPr>
            <p:ph idx="1"/>
          </p:nvPr>
        </p:nvSpPr>
        <p:spPr>
          <a:xfrm>
            <a:off x="431800" y="1042988"/>
            <a:ext cx="8316664" cy="4834284"/>
          </a:xfrm>
        </p:spPr>
        <p:txBody>
          <a:bodyPr/>
          <a:lstStyle/>
          <a:p>
            <a:pPr marL="177800" lvl="1" indent="-177800"/>
            <a:r>
              <a:rPr lang="en-US" dirty="0" smtClean="0"/>
              <a:t>We offer the following audio demos for the paper “</a:t>
            </a:r>
            <a:r>
              <a:rPr lang="en-GB" dirty="0"/>
              <a:t>Speech Enhancement by LSTM-Based Noise </a:t>
            </a:r>
            <a:r>
              <a:rPr lang="en-GB" dirty="0" smtClean="0"/>
              <a:t>Suppression Followed </a:t>
            </a:r>
            <a:r>
              <a:rPr lang="en-GB" dirty="0"/>
              <a:t>by CNN-Based Speech Restoration</a:t>
            </a:r>
            <a:r>
              <a:rPr lang="en-US" dirty="0" smtClean="0"/>
              <a:t>”.</a:t>
            </a:r>
          </a:p>
          <a:p>
            <a:pPr marL="177800" lvl="1" indent="-177800"/>
            <a:r>
              <a:rPr lang="en-US" dirty="0" smtClean="0"/>
              <a:t>All the audio demos use files from the test dataset in the presence of unseen noise conditions at a signal-to-noise ratio (SNR) of 5 </a:t>
            </a:r>
            <a:r>
              <a:rPr lang="en-US" dirty="0" err="1" smtClean="0"/>
              <a:t>dB.</a:t>
            </a:r>
            <a:r>
              <a:rPr lang="en-US" dirty="0" smtClean="0"/>
              <a:t> The audios include speech from both female and male test speakers.</a:t>
            </a:r>
          </a:p>
          <a:p>
            <a:pPr marL="177800" lvl="1" indent="-177800"/>
            <a:r>
              <a:rPr lang="en-US" dirty="0" smtClean="0"/>
              <a:t>The unseen noise files are taken from the ETSI background noise database</a:t>
            </a:r>
            <a:r>
              <a:rPr lang="en-US" baseline="30000" dirty="0" smtClean="0"/>
              <a:t>1</a:t>
            </a:r>
            <a:r>
              <a:rPr lang="en-US" dirty="0" smtClean="0"/>
              <a:t>, which is a completely unseen database for our system (no noises from the ETSI database have been seen in training).</a:t>
            </a:r>
          </a:p>
          <a:p>
            <a:pPr marL="177800" lvl="1" indent="-177800"/>
            <a:r>
              <a:rPr lang="en-US" dirty="0" smtClean="0"/>
              <a:t>Audio examples are provided using “Pub Noise”, “Office Noise”, and “Traffic Noise”. Please note that the training of our model focuses on non-stationary noise types including interfering speech and the “Traffic Noise” example shows the generalization performance on a noise type not including interfering speech.</a:t>
            </a:r>
          </a:p>
          <a:p>
            <a:pPr marL="177800" lvl="1" indent="-177800"/>
            <a:r>
              <a:rPr lang="en-US" dirty="0" smtClean="0"/>
              <a:t>The identifiers for the different references and our proposed systems are exactly the ones used in the paper.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1	Introduction</a:t>
            </a:r>
            <a:br>
              <a:rPr lang="de-DE" dirty="0" smtClean="0"/>
            </a:b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431800" y="5415607"/>
            <a:ext cx="83166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aseline="30000" dirty="0" smtClean="0"/>
              <a:t>1</a:t>
            </a:r>
            <a:r>
              <a:rPr lang="de-DE" sz="1200" dirty="0" smtClean="0"/>
              <a:t>[</a:t>
            </a:r>
            <a:r>
              <a:rPr lang="en-GB" sz="1000" dirty="0"/>
              <a:t>ETSI EG 202 396-1: Speech Processing, Transmission and </a:t>
            </a:r>
            <a:r>
              <a:rPr lang="en-GB" sz="1000" dirty="0" smtClean="0"/>
              <a:t>Quality Aspects </a:t>
            </a:r>
            <a:r>
              <a:rPr lang="en-GB" sz="1000" dirty="0"/>
              <a:t>(STQ); Speech Quality Performance in the Presence </a:t>
            </a:r>
            <a:r>
              <a:rPr lang="en-GB" sz="1000" dirty="0" smtClean="0"/>
              <a:t>of   </a:t>
            </a:r>
          </a:p>
          <a:p>
            <a:r>
              <a:rPr lang="en-GB" sz="1000" dirty="0"/>
              <a:t> </a:t>
            </a:r>
            <a:r>
              <a:rPr lang="en-GB" sz="1000" dirty="0" smtClean="0"/>
              <a:t>  Background </a:t>
            </a:r>
            <a:r>
              <a:rPr lang="en-GB" sz="1000" dirty="0"/>
              <a:t>Noise; Part 1: Background Noise Simulation </a:t>
            </a:r>
            <a:r>
              <a:rPr lang="en-GB" sz="1000" dirty="0" smtClean="0"/>
              <a:t>Technique and </a:t>
            </a:r>
            <a:r>
              <a:rPr lang="en-GB" sz="1000" dirty="0"/>
              <a:t>Background Noise Database. (2008)</a:t>
            </a:r>
            <a:r>
              <a:rPr lang="de-DE" sz="1200" dirty="0" smtClean="0"/>
              <a:t>]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1780297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/>
          <p:cNvPicPr>
            <a:picLocks noChangeAspect="1"/>
          </p:cNvPicPr>
          <p:nvPr/>
        </p:nvPicPr>
        <p:blipFill rotWithShape="1"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01" b="8912"/>
          <a:stretch/>
        </p:blipFill>
        <p:spPr>
          <a:xfrm>
            <a:off x="6359465" y="1344111"/>
            <a:ext cx="2556043" cy="1066639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/>
        </p:nvPicPr>
        <p:blipFill rotWithShape="1"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35" b="9356"/>
          <a:stretch/>
        </p:blipFill>
        <p:spPr>
          <a:xfrm>
            <a:off x="6372200" y="2543896"/>
            <a:ext cx="2543310" cy="1061444"/>
          </a:xfrm>
          <a:prstGeom prst="rect">
            <a:avLst/>
          </a:prstGeom>
        </p:spPr>
      </p:pic>
      <p:pic>
        <p:nvPicPr>
          <p:cNvPr id="19" name="Grafik 18"/>
          <p:cNvPicPr>
            <a:picLocks noChangeAspect="1"/>
          </p:cNvPicPr>
          <p:nvPr/>
        </p:nvPicPr>
        <p:blipFill rotWithShape="1"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21" b="11053"/>
          <a:stretch/>
        </p:blipFill>
        <p:spPr>
          <a:xfrm>
            <a:off x="6321055" y="3817724"/>
            <a:ext cx="2594453" cy="1046671"/>
          </a:xfrm>
          <a:prstGeom prst="rect">
            <a:avLst/>
          </a:prstGeom>
        </p:spPr>
      </p:pic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89" b="12190"/>
          <a:stretch/>
        </p:blipFill>
        <p:spPr>
          <a:xfrm>
            <a:off x="3535521" y="1337620"/>
            <a:ext cx="2554482" cy="1021632"/>
          </a:xfrm>
          <a:prstGeom prst="rect">
            <a:avLst/>
          </a:prstGeom>
        </p:spPr>
      </p:pic>
      <p:sp>
        <p:nvSpPr>
          <p:cNvPr id="37" name="Titel 3"/>
          <p:cNvSpPr txBox="1">
            <a:spLocks/>
          </p:cNvSpPr>
          <p:nvPr/>
        </p:nvSpPr>
        <p:spPr bwMode="auto">
          <a:xfrm>
            <a:off x="431800" y="115330"/>
            <a:ext cx="8375650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marL="457200" indent="-457200" fontAlgn="base">
              <a:spcBef>
                <a:spcPct val="0"/>
              </a:spcBef>
              <a:spcAft>
                <a:spcPct val="0"/>
              </a:spcAft>
              <a:buFontTx/>
              <a:buAutoNum type="arabicPlain" startAt="2"/>
              <a:defRPr/>
            </a:pPr>
            <a:r>
              <a:rPr lang="de-DE" sz="2200" b="1" kern="0" dirty="0" smtClean="0">
                <a:latin typeface="+mj-lt"/>
                <a:ea typeface="+mj-ea"/>
                <a:cs typeface="+mj-cs"/>
              </a:rPr>
              <a:t>Audio</a:t>
            </a:r>
            <a:r>
              <a:rPr lang="de-DE" sz="2400" b="1" dirty="0" smtClean="0"/>
              <a:t> </a:t>
            </a:r>
            <a:r>
              <a:rPr lang="de-DE" sz="2200" b="1" kern="0" dirty="0" smtClean="0">
                <a:latin typeface="+mj-lt"/>
                <a:ea typeface="+mj-ea"/>
                <a:cs typeface="+mj-cs"/>
              </a:rPr>
              <a:t>Demos </a:t>
            </a:r>
            <a:r>
              <a:rPr lang="de-DE" sz="2200" b="1" kern="0" dirty="0">
                <a:latin typeface="+mj-lt"/>
                <a:ea typeface="+mj-ea"/>
                <a:cs typeface="+mj-cs"/>
              </a:rPr>
              <a:t>at </a:t>
            </a:r>
            <a:r>
              <a:rPr lang="de-DE" sz="2200" b="1" kern="0" dirty="0" smtClean="0">
                <a:latin typeface="+mj-lt"/>
                <a:ea typeface="+mj-ea"/>
                <a:cs typeface="+mj-cs"/>
              </a:rPr>
              <a:t>SNR=5dB</a:t>
            </a:r>
            <a:endParaRPr lang="de-DE" sz="2200" b="1" kern="0" dirty="0">
              <a:latin typeface="+mj-lt"/>
              <a:ea typeface="+mj-ea"/>
              <a:cs typeface="+mj-cs"/>
            </a:endParaRPr>
          </a:p>
          <a:p>
            <a:pPr marR="0" lvl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US" sz="2200" b="1" kern="0" dirty="0" smtClean="0">
                <a:latin typeface="+mj-lt"/>
                <a:ea typeface="+mj-ea"/>
                <a:cs typeface="+mj-cs"/>
              </a:rPr>
              <a:t>      Male Test Set Speaker in Unseen Pub Noise</a:t>
            </a:r>
            <a:r>
              <a:rPr lang="en-US" sz="2200" b="1" kern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*</a:t>
            </a:r>
            <a:endParaRPr lang="en-US" sz="2200" b="1" kern="0" dirty="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3640436" y="980728"/>
            <a:ext cx="20281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Single Stage Baselines</a:t>
            </a:r>
            <a:endParaRPr lang="en-GB" sz="1400" dirty="0"/>
          </a:p>
        </p:txBody>
      </p:sp>
      <p:sp>
        <p:nvSpPr>
          <p:cNvPr id="52" name="Textfeld 51"/>
          <p:cNvSpPr txBox="1"/>
          <p:nvPr/>
        </p:nvSpPr>
        <p:spPr>
          <a:xfrm>
            <a:off x="6609993" y="989843"/>
            <a:ext cx="17777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/>
              <a:t>Two</a:t>
            </a:r>
            <a:r>
              <a:rPr lang="de-DE" sz="1400" dirty="0" smtClean="0"/>
              <a:t>-Stage </a:t>
            </a:r>
            <a:r>
              <a:rPr lang="de-DE" sz="1400" dirty="0" smtClean="0"/>
              <a:t>Systems</a:t>
            </a:r>
            <a:endParaRPr lang="en-GB" sz="1400" dirty="0"/>
          </a:p>
        </p:txBody>
      </p:sp>
      <p:sp>
        <p:nvSpPr>
          <p:cNvPr id="16" name="Textfeld 15"/>
          <p:cNvSpPr txBox="1"/>
          <p:nvPr/>
        </p:nvSpPr>
        <p:spPr>
          <a:xfrm>
            <a:off x="4697587" y="1393196"/>
            <a:ext cx="10502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>
                <a:solidFill>
                  <a:schemeClr val="bg1"/>
                </a:solidFill>
              </a:rPr>
              <a:t>LSTM-IRM</a:t>
            </a:r>
            <a:endParaRPr lang="en-GB" sz="1400" dirty="0">
              <a:solidFill>
                <a:schemeClr val="bg1"/>
              </a:solidFill>
            </a:endParaRPr>
          </a:p>
        </p:txBody>
      </p:sp>
      <p:pic>
        <p:nvPicPr>
          <p:cNvPr id="3" name="s_hat_LSTM_IRM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3"/>
          <a:stretch>
            <a:fillRect/>
          </a:stretch>
        </p:blipFill>
        <p:spPr>
          <a:xfrm>
            <a:off x="5662106" y="1598989"/>
            <a:ext cx="609600" cy="609600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49" b="11809"/>
          <a:stretch/>
        </p:blipFill>
        <p:spPr>
          <a:xfrm>
            <a:off x="3535521" y="2543896"/>
            <a:ext cx="2554482" cy="1029120"/>
          </a:xfrm>
          <a:prstGeom prst="rect">
            <a:avLst/>
          </a:prstGeom>
        </p:spPr>
      </p:pic>
      <p:sp>
        <p:nvSpPr>
          <p:cNvPr id="11" name="Textfeld 10"/>
          <p:cNvSpPr txBox="1"/>
          <p:nvPr/>
        </p:nvSpPr>
        <p:spPr>
          <a:xfrm>
            <a:off x="4713944" y="2616986"/>
            <a:ext cx="1111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>
                <a:solidFill>
                  <a:schemeClr val="bg1"/>
                </a:solidFill>
              </a:rPr>
              <a:t>LSTM-MSA</a:t>
            </a:r>
            <a:endParaRPr lang="en-GB" sz="1400" dirty="0">
              <a:solidFill>
                <a:schemeClr val="bg1"/>
              </a:solidFill>
            </a:endParaRPr>
          </a:p>
        </p:txBody>
      </p:sp>
      <p:pic>
        <p:nvPicPr>
          <p:cNvPr id="5" name="s_hat_LSTM_MSA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23"/>
          <a:stretch>
            <a:fillRect/>
          </a:stretch>
        </p:blipFill>
        <p:spPr>
          <a:xfrm>
            <a:off x="5665101" y="2843060"/>
            <a:ext cx="609600" cy="609600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60" b="9472"/>
          <a:stretch/>
        </p:blipFill>
        <p:spPr>
          <a:xfrm>
            <a:off x="3535521" y="3813644"/>
            <a:ext cx="2543418" cy="1050751"/>
          </a:xfrm>
          <a:prstGeom prst="rect">
            <a:avLst/>
          </a:prstGeom>
        </p:spPr>
      </p:pic>
      <p:pic>
        <p:nvPicPr>
          <p:cNvPr id="7" name="s_hat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23"/>
          <a:stretch>
            <a:fillRect/>
          </a:stretch>
        </p:blipFill>
        <p:spPr>
          <a:xfrm>
            <a:off x="5668555" y="4099210"/>
            <a:ext cx="609600" cy="609600"/>
          </a:xfrm>
          <a:prstGeom prst="rect">
            <a:avLst/>
          </a:prstGeom>
        </p:spPr>
      </p:pic>
      <p:sp>
        <p:nvSpPr>
          <p:cNvPr id="17" name="Textfeld 16"/>
          <p:cNvSpPr txBox="1"/>
          <p:nvPr/>
        </p:nvSpPr>
        <p:spPr>
          <a:xfrm>
            <a:off x="4671676" y="3876113"/>
            <a:ext cx="12009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>
                <a:solidFill>
                  <a:schemeClr val="bg1"/>
                </a:solidFill>
              </a:rPr>
              <a:t>LSTM-</a:t>
            </a:r>
            <a:r>
              <a:rPr lang="de-DE" sz="1400" dirty="0" err="1" smtClean="0">
                <a:solidFill>
                  <a:schemeClr val="bg1"/>
                </a:solidFill>
              </a:rPr>
              <a:t>cMSA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18" name="Textfeld 17"/>
          <p:cNvSpPr txBox="1"/>
          <p:nvPr/>
        </p:nvSpPr>
        <p:spPr>
          <a:xfrm>
            <a:off x="6359466" y="1388309"/>
            <a:ext cx="23326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>
                <a:solidFill>
                  <a:schemeClr val="bg1"/>
                </a:solidFill>
              </a:rPr>
              <a:t>LSTM-cMSA+CED-cSA-du</a:t>
            </a:r>
            <a:endParaRPr lang="de-DE" sz="1400" dirty="0" smtClean="0">
              <a:solidFill>
                <a:schemeClr val="bg1"/>
              </a:solidFill>
            </a:endParaRPr>
          </a:p>
          <a:p>
            <a:pPr algn="r"/>
            <a:r>
              <a:rPr lang="de-DE" sz="1400" dirty="0" smtClean="0">
                <a:solidFill>
                  <a:schemeClr val="bg1"/>
                </a:solidFill>
              </a:rPr>
              <a:t>(</a:t>
            </a:r>
            <a:r>
              <a:rPr lang="de-DE" sz="1400" dirty="0" err="1" smtClean="0">
                <a:solidFill>
                  <a:schemeClr val="bg1"/>
                </a:solidFill>
              </a:rPr>
              <a:t>new</a:t>
            </a:r>
            <a:r>
              <a:rPr lang="de-DE" sz="1400" dirty="0" smtClean="0">
                <a:solidFill>
                  <a:schemeClr val="bg1"/>
                </a:solidFill>
              </a:rPr>
              <a:t>)</a:t>
            </a:r>
            <a:endParaRPr lang="en-GB" sz="1400" dirty="0">
              <a:solidFill>
                <a:schemeClr val="bg1"/>
              </a:solidFill>
            </a:endParaRPr>
          </a:p>
        </p:txBody>
      </p:sp>
      <p:pic>
        <p:nvPicPr>
          <p:cNvPr id="10" name="s_post">
            <a:hlinkClick r:id="" action="ppaction://media"/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23"/>
          <a:stretch>
            <a:fillRect/>
          </a:stretch>
        </p:blipFill>
        <p:spPr>
          <a:xfrm>
            <a:off x="8488188" y="1667272"/>
            <a:ext cx="609600" cy="609600"/>
          </a:xfrm>
          <a:prstGeom prst="rect">
            <a:avLst/>
          </a:prstGeom>
        </p:spPr>
      </p:pic>
      <p:sp>
        <p:nvSpPr>
          <p:cNvPr id="21" name="Textfeld 20"/>
          <p:cNvSpPr txBox="1"/>
          <p:nvPr/>
        </p:nvSpPr>
        <p:spPr>
          <a:xfrm>
            <a:off x="6445429" y="2594139"/>
            <a:ext cx="22429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>
                <a:solidFill>
                  <a:schemeClr val="bg1"/>
                </a:solidFill>
              </a:rPr>
              <a:t>LSTM-cMSA+CED-cSA-tr</a:t>
            </a:r>
            <a:endParaRPr lang="de-DE" sz="1400" dirty="0" smtClean="0">
              <a:solidFill>
                <a:schemeClr val="bg1"/>
              </a:solidFill>
            </a:endParaRPr>
          </a:p>
          <a:p>
            <a:pPr algn="r"/>
            <a:r>
              <a:rPr lang="de-DE" sz="1400" dirty="0" smtClean="0">
                <a:solidFill>
                  <a:schemeClr val="bg1"/>
                </a:solidFill>
              </a:rPr>
              <a:t>(</a:t>
            </a:r>
            <a:r>
              <a:rPr lang="de-DE" sz="1400" dirty="0" err="1" smtClean="0">
                <a:solidFill>
                  <a:schemeClr val="bg1"/>
                </a:solidFill>
              </a:rPr>
              <a:t>new</a:t>
            </a:r>
            <a:r>
              <a:rPr lang="de-DE" sz="1400" dirty="0" smtClean="0">
                <a:solidFill>
                  <a:schemeClr val="bg1"/>
                </a:solidFill>
              </a:rPr>
              <a:t>)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23" name="Textfeld 22"/>
          <p:cNvSpPr txBox="1"/>
          <p:nvPr/>
        </p:nvSpPr>
        <p:spPr>
          <a:xfrm>
            <a:off x="6282852" y="3864773"/>
            <a:ext cx="24320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>
                <a:solidFill>
                  <a:schemeClr val="bg1"/>
                </a:solidFill>
              </a:rPr>
              <a:t>LSTM-cMSA+CLED-cSA-du</a:t>
            </a:r>
            <a:endParaRPr lang="en-GB" sz="1400" dirty="0">
              <a:solidFill>
                <a:schemeClr val="bg1"/>
              </a:solidFill>
            </a:endParaRPr>
          </a:p>
        </p:txBody>
      </p:sp>
      <p:pic>
        <p:nvPicPr>
          <p:cNvPr id="20" name="s_post">
            <a:hlinkClick r:id="" action="ppaction://media"/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23"/>
          <a:stretch>
            <a:fillRect/>
          </a:stretch>
        </p:blipFill>
        <p:spPr>
          <a:xfrm>
            <a:off x="8512587" y="4149855"/>
            <a:ext cx="609600" cy="609600"/>
          </a:xfrm>
          <a:prstGeom prst="rect">
            <a:avLst/>
          </a:prstGeom>
        </p:spPr>
      </p:pic>
      <p:pic>
        <p:nvPicPr>
          <p:cNvPr id="14" name="Grafik 13"/>
          <p:cNvPicPr>
            <a:picLocks noChangeAspect="1"/>
          </p:cNvPicPr>
          <p:nvPr/>
        </p:nvPicPr>
        <p:blipFill rotWithShape="1"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45" b="12989"/>
          <a:stretch/>
        </p:blipFill>
        <p:spPr>
          <a:xfrm>
            <a:off x="611560" y="3519391"/>
            <a:ext cx="2487280" cy="989729"/>
          </a:xfrm>
          <a:prstGeom prst="rect">
            <a:avLst/>
          </a:prstGeom>
        </p:spPr>
      </p:pic>
      <p:pic>
        <p:nvPicPr>
          <p:cNvPr id="15" name="s">
            <a:hlinkClick r:id="" action="ppaction://media"/>
          </p:cNvPr>
          <p:cNvPicPr>
            <a:picLocks noChangeAspect="1"/>
          </p:cNvPicPr>
          <p:nvPr>
            <a:audi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23"/>
          <a:stretch>
            <a:fillRect/>
          </a:stretch>
        </p:blipFill>
        <p:spPr>
          <a:xfrm>
            <a:off x="2738636" y="3783326"/>
            <a:ext cx="609600" cy="609600"/>
          </a:xfrm>
          <a:prstGeom prst="rect">
            <a:avLst/>
          </a:prstGeom>
        </p:spPr>
      </p:pic>
      <p:pic>
        <p:nvPicPr>
          <p:cNvPr id="22" name="Grafik 21"/>
          <p:cNvPicPr>
            <a:picLocks noChangeAspect="1"/>
          </p:cNvPicPr>
          <p:nvPr/>
        </p:nvPicPr>
        <p:blipFill rotWithShape="1"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77" b="6666"/>
          <a:stretch/>
        </p:blipFill>
        <p:spPr>
          <a:xfrm>
            <a:off x="611560" y="1936523"/>
            <a:ext cx="2477844" cy="1060429"/>
          </a:xfrm>
          <a:prstGeom prst="rect">
            <a:avLst/>
          </a:prstGeom>
        </p:spPr>
      </p:pic>
      <p:pic>
        <p:nvPicPr>
          <p:cNvPr id="24" name="y">
            <a:hlinkClick r:id="" action="ppaction://media"/>
          </p:cNvPr>
          <p:cNvPicPr>
            <a:picLocks noChangeAspect="1"/>
          </p:cNvPicPr>
          <p:nvPr>
            <a:audioFile r:link="rId14"/>
            <p:extLst>
              <p:ext uri="{DAA4B4D4-6D71-4841-9C94-3DE7FCFB9230}">
                <p14:media xmlns:p14="http://schemas.microsoft.com/office/powerpoint/2010/main" r:embed="rId13"/>
              </p:ext>
            </p:extLst>
          </p:nvPr>
        </p:nvPicPr>
        <p:blipFill>
          <a:blip r:embed="rId23"/>
          <a:stretch>
            <a:fillRect/>
          </a:stretch>
        </p:blipFill>
        <p:spPr>
          <a:xfrm>
            <a:off x="2701983" y="2220403"/>
            <a:ext cx="609600" cy="609600"/>
          </a:xfrm>
          <a:prstGeom prst="rect">
            <a:avLst/>
          </a:prstGeom>
        </p:spPr>
      </p:pic>
      <p:sp>
        <p:nvSpPr>
          <p:cNvPr id="27" name="Textfeld 26"/>
          <p:cNvSpPr txBox="1"/>
          <p:nvPr/>
        </p:nvSpPr>
        <p:spPr>
          <a:xfrm>
            <a:off x="1013734" y="1545477"/>
            <a:ext cx="12907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/>
              <a:t>Noisy</a:t>
            </a:r>
            <a:r>
              <a:rPr lang="de-DE" sz="1400" dirty="0" smtClean="0"/>
              <a:t> Speech</a:t>
            </a:r>
            <a:endParaRPr lang="en-GB" sz="1400" dirty="0"/>
          </a:p>
        </p:txBody>
      </p:sp>
      <p:sp>
        <p:nvSpPr>
          <p:cNvPr id="28" name="Textfeld 27"/>
          <p:cNvSpPr txBox="1"/>
          <p:nvPr/>
        </p:nvSpPr>
        <p:spPr>
          <a:xfrm>
            <a:off x="1087264" y="3211614"/>
            <a:ext cx="13099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Clean Speech</a:t>
            </a:r>
            <a:endParaRPr lang="en-GB" sz="1400" dirty="0"/>
          </a:p>
        </p:txBody>
      </p:sp>
      <p:sp>
        <p:nvSpPr>
          <p:cNvPr id="25" name="Textfeld 24"/>
          <p:cNvSpPr txBox="1"/>
          <p:nvPr/>
        </p:nvSpPr>
        <p:spPr>
          <a:xfrm>
            <a:off x="431800" y="5141613"/>
            <a:ext cx="837595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>
                <a:solidFill>
                  <a:schemeClr val="accent1"/>
                </a:solidFill>
              </a:rPr>
              <a:t>*</a:t>
            </a:r>
            <a:r>
              <a:rPr lang="de-DE" sz="1400" dirty="0" err="1" smtClean="0"/>
              <a:t>Please</a:t>
            </a:r>
            <a:r>
              <a:rPr lang="de-DE" sz="1400" dirty="0" smtClean="0"/>
              <a:t> </a:t>
            </a:r>
            <a:r>
              <a:rPr lang="de-DE" sz="1400" dirty="0" err="1" smtClean="0"/>
              <a:t>note</a:t>
            </a:r>
            <a:r>
              <a:rPr lang="de-DE" sz="1400" dirty="0" smtClean="0"/>
              <a:t> </a:t>
            </a:r>
            <a:r>
              <a:rPr lang="de-DE" sz="1400" dirty="0" err="1" smtClean="0"/>
              <a:t>that</a:t>
            </a:r>
            <a:r>
              <a:rPr lang="de-DE" sz="1400" dirty="0" smtClean="0"/>
              <a:t> </a:t>
            </a:r>
            <a:r>
              <a:rPr lang="de-DE" sz="1400" dirty="0" err="1" smtClean="0"/>
              <a:t>this</a:t>
            </a:r>
            <a:r>
              <a:rPr lang="de-DE" sz="1400" dirty="0" smtClean="0"/>
              <a:t> </a:t>
            </a:r>
            <a:r>
              <a:rPr lang="de-DE" sz="1400" dirty="0" err="1" smtClean="0"/>
              <a:t>example</a:t>
            </a:r>
            <a:r>
              <a:rPr lang="de-DE" sz="1400" dirty="0" smtClean="0"/>
              <a:t> </a:t>
            </a:r>
            <a:r>
              <a:rPr lang="de-DE" sz="1400" dirty="0" err="1" smtClean="0"/>
              <a:t>audio</a:t>
            </a:r>
            <a:r>
              <a:rPr lang="de-DE" sz="1400" dirty="0" smtClean="0"/>
              <a:t> </a:t>
            </a:r>
            <a:r>
              <a:rPr lang="de-DE" sz="1400" dirty="0" err="1" smtClean="0"/>
              <a:t>file</a:t>
            </a:r>
            <a:r>
              <a:rPr lang="de-DE" sz="1400" dirty="0" smtClean="0"/>
              <a:t> </a:t>
            </a:r>
            <a:r>
              <a:rPr lang="de-DE" sz="1400" dirty="0" err="1" smtClean="0"/>
              <a:t>is</a:t>
            </a:r>
            <a:r>
              <a:rPr lang="de-DE" sz="1400" dirty="0" smtClean="0"/>
              <a:t> </a:t>
            </a:r>
            <a:r>
              <a:rPr lang="de-DE" sz="1400" dirty="0" err="1" smtClean="0"/>
              <a:t>the</a:t>
            </a:r>
            <a:r>
              <a:rPr lang="de-DE" sz="1400" dirty="0" smtClean="0"/>
              <a:t> same </a:t>
            </a:r>
            <a:r>
              <a:rPr lang="de-DE" sz="1400" dirty="0" err="1" smtClean="0"/>
              <a:t>one</a:t>
            </a:r>
            <a:r>
              <a:rPr lang="de-DE" sz="1400" dirty="0" smtClean="0"/>
              <a:t> </a:t>
            </a:r>
            <a:r>
              <a:rPr lang="de-DE" sz="1400" dirty="0" err="1" smtClean="0"/>
              <a:t>as</a:t>
            </a:r>
            <a:r>
              <a:rPr lang="de-DE" sz="1400" dirty="0" smtClean="0"/>
              <a:t> </a:t>
            </a:r>
            <a:r>
              <a:rPr lang="de-DE" sz="1400" dirty="0" err="1" smtClean="0"/>
              <a:t>used</a:t>
            </a:r>
            <a:r>
              <a:rPr lang="de-DE" sz="1400" dirty="0" smtClean="0"/>
              <a:t> </a:t>
            </a:r>
            <a:r>
              <a:rPr lang="de-DE" sz="1400" dirty="0" err="1" smtClean="0"/>
              <a:t>for</a:t>
            </a:r>
            <a:r>
              <a:rPr lang="de-DE" sz="1400" dirty="0" smtClean="0"/>
              <a:t> </a:t>
            </a:r>
            <a:r>
              <a:rPr lang="de-DE" sz="1400" dirty="0" err="1" smtClean="0"/>
              <a:t>illustrating</a:t>
            </a:r>
            <a:r>
              <a:rPr lang="de-DE" sz="1400" dirty="0" smtClean="0"/>
              <a:t> </a:t>
            </a:r>
            <a:r>
              <a:rPr lang="de-DE" sz="1400" dirty="0" err="1" smtClean="0"/>
              <a:t>the</a:t>
            </a:r>
            <a:r>
              <a:rPr lang="de-DE" sz="1400" dirty="0" smtClean="0"/>
              <a:t> </a:t>
            </a:r>
            <a:r>
              <a:rPr lang="de-DE" sz="1400" dirty="0" err="1" smtClean="0"/>
              <a:t>analysis</a:t>
            </a:r>
            <a:r>
              <a:rPr lang="de-DE" sz="1400" dirty="0" smtClean="0"/>
              <a:t> </a:t>
            </a:r>
            <a:r>
              <a:rPr lang="de-DE" sz="1400" dirty="0" err="1" smtClean="0"/>
              <a:t>of</a:t>
            </a:r>
            <a:r>
              <a:rPr lang="de-DE" sz="1400" dirty="0" smtClean="0"/>
              <a:t> </a:t>
            </a:r>
            <a:r>
              <a:rPr lang="de-DE" sz="1400" dirty="0" err="1" smtClean="0"/>
              <a:t>our</a:t>
            </a:r>
            <a:r>
              <a:rPr lang="de-DE" sz="1400" dirty="0" smtClean="0"/>
              <a:t>  </a:t>
            </a:r>
          </a:p>
          <a:p>
            <a:r>
              <a:rPr lang="de-DE" sz="1400" dirty="0" smtClean="0"/>
              <a:t> </a:t>
            </a:r>
            <a:r>
              <a:rPr lang="de-DE" sz="1400" dirty="0" err="1" smtClean="0"/>
              <a:t>proposed</a:t>
            </a:r>
            <a:r>
              <a:rPr lang="de-DE" sz="1400" dirty="0" smtClean="0"/>
              <a:t> </a:t>
            </a:r>
            <a:r>
              <a:rPr lang="de-DE" sz="1400" dirty="0" err="1" smtClean="0"/>
              <a:t>two</a:t>
            </a:r>
            <a:r>
              <a:rPr lang="de-DE" sz="1400" dirty="0" smtClean="0"/>
              <a:t>-stage </a:t>
            </a:r>
            <a:r>
              <a:rPr lang="de-DE" sz="1400" dirty="0" err="1" smtClean="0"/>
              <a:t>approach</a:t>
            </a:r>
            <a:r>
              <a:rPr lang="de-DE" sz="1400" dirty="0" smtClean="0"/>
              <a:t> (</a:t>
            </a:r>
            <a:r>
              <a:rPr lang="de-DE" sz="1400" dirty="0" err="1" smtClean="0"/>
              <a:t>c.f</a:t>
            </a:r>
            <a:r>
              <a:rPr lang="de-DE" sz="1400" dirty="0" smtClean="0"/>
              <a:t>. </a:t>
            </a:r>
            <a:r>
              <a:rPr lang="de-DE" sz="1400" dirty="0" err="1" smtClean="0"/>
              <a:t>section</a:t>
            </a:r>
            <a:r>
              <a:rPr lang="de-DE" sz="1400" dirty="0" smtClean="0"/>
              <a:t> 5.4 </a:t>
            </a:r>
            <a:r>
              <a:rPr lang="de-DE" sz="1400" dirty="0" err="1" smtClean="0"/>
              <a:t>and</a:t>
            </a:r>
            <a:r>
              <a:rPr lang="de-DE" sz="1400" dirty="0" smtClean="0"/>
              <a:t> </a:t>
            </a:r>
            <a:r>
              <a:rPr lang="de-DE" sz="1400" dirty="0" err="1" smtClean="0"/>
              <a:t>Figure</a:t>
            </a:r>
            <a:r>
              <a:rPr lang="de-DE" sz="1400" dirty="0" smtClean="0"/>
              <a:t> 6 </a:t>
            </a:r>
            <a:r>
              <a:rPr lang="de-DE" sz="1400" dirty="0"/>
              <a:t>in </a:t>
            </a:r>
            <a:r>
              <a:rPr lang="de-DE" sz="1400" dirty="0" err="1"/>
              <a:t>the</a:t>
            </a:r>
            <a:r>
              <a:rPr lang="de-DE" sz="1400" dirty="0"/>
              <a:t> </a:t>
            </a:r>
            <a:r>
              <a:rPr lang="de-DE" sz="1400" dirty="0" err="1" smtClean="0"/>
              <a:t>paper</a:t>
            </a:r>
            <a:r>
              <a:rPr lang="de-DE" sz="1400" dirty="0" smtClean="0"/>
              <a:t>) </a:t>
            </a:r>
            <a:r>
              <a:rPr lang="de-DE" sz="1400" dirty="0" err="1" smtClean="0"/>
              <a:t>and</a:t>
            </a:r>
            <a:r>
              <a:rPr lang="de-DE" sz="1400" dirty="0" smtClean="0"/>
              <a:t> </a:t>
            </a:r>
            <a:r>
              <a:rPr lang="de-DE" sz="1400" dirty="0" err="1" smtClean="0"/>
              <a:t>can</a:t>
            </a:r>
            <a:r>
              <a:rPr lang="de-DE" sz="1400" dirty="0" smtClean="0"/>
              <a:t> </a:t>
            </a:r>
            <a:r>
              <a:rPr lang="de-DE" sz="1400" dirty="0" err="1" smtClean="0"/>
              <a:t>be</a:t>
            </a:r>
            <a:r>
              <a:rPr lang="de-DE" sz="1400" dirty="0" smtClean="0"/>
              <a:t> </a:t>
            </a:r>
            <a:r>
              <a:rPr lang="de-DE" sz="1400" dirty="0" err="1" smtClean="0"/>
              <a:t>used</a:t>
            </a:r>
            <a:r>
              <a:rPr lang="de-DE" sz="1400" dirty="0" smtClean="0"/>
              <a:t> </a:t>
            </a:r>
            <a:r>
              <a:rPr lang="de-DE" sz="1400" dirty="0" err="1" smtClean="0"/>
              <a:t>as</a:t>
            </a:r>
            <a:r>
              <a:rPr lang="de-DE" sz="1400" dirty="0" smtClean="0"/>
              <a:t> </a:t>
            </a:r>
          </a:p>
          <a:p>
            <a:r>
              <a:rPr lang="de-DE" sz="1400" dirty="0"/>
              <a:t> </a:t>
            </a:r>
            <a:r>
              <a:rPr lang="de-DE" sz="1400" dirty="0" err="1" smtClean="0"/>
              <a:t>accompanying</a:t>
            </a:r>
            <a:r>
              <a:rPr lang="de-DE" sz="1400" dirty="0" smtClean="0"/>
              <a:t> material </a:t>
            </a:r>
            <a:r>
              <a:rPr lang="de-DE" sz="1400" dirty="0" err="1" smtClean="0"/>
              <a:t>when</a:t>
            </a:r>
            <a:r>
              <a:rPr lang="de-DE" sz="1400" dirty="0" smtClean="0"/>
              <a:t> </a:t>
            </a:r>
            <a:r>
              <a:rPr lang="de-DE" sz="1400" dirty="0" err="1" smtClean="0"/>
              <a:t>reading</a:t>
            </a:r>
            <a:r>
              <a:rPr lang="de-DE" sz="1400" dirty="0" smtClean="0"/>
              <a:t> </a:t>
            </a:r>
            <a:r>
              <a:rPr lang="de-DE" sz="1400" dirty="0" err="1" smtClean="0"/>
              <a:t>this</a:t>
            </a:r>
            <a:r>
              <a:rPr lang="de-DE" sz="1400" dirty="0" smtClean="0"/>
              <a:t> </a:t>
            </a:r>
            <a:r>
              <a:rPr lang="de-DE" sz="1400" dirty="0" err="1" smtClean="0"/>
              <a:t>section</a:t>
            </a:r>
            <a:r>
              <a:rPr lang="de-DE" sz="1400" dirty="0" smtClean="0"/>
              <a:t> </a:t>
            </a:r>
            <a:r>
              <a:rPr lang="de-DE" sz="1400" dirty="0" err="1" smtClean="0"/>
              <a:t>of</a:t>
            </a:r>
            <a:r>
              <a:rPr lang="de-DE" sz="1400" dirty="0" smtClean="0"/>
              <a:t> </a:t>
            </a:r>
            <a:r>
              <a:rPr lang="de-DE" sz="1400" dirty="0" err="1" smtClean="0"/>
              <a:t>the</a:t>
            </a:r>
            <a:r>
              <a:rPr lang="de-DE" sz="1400" dirty="0" smtClean="0"/>
              <a:t> </a:t>
            </a:r>
            <a:r>
              <a:rPr lang="de-DE" sz="1400" dirty="0" err="1" smtClean="0"/>
              <a:t>paper</a:t>
            </a:r>
            <a:r>
              <a:rPr lang="de-DE" sz="1400" dirty="0" smtClean="0"/>
              <a:t>. </a:t>
            </a:r>
            <a:endParaRPr lang="en-GB" sz="1400" dirty="0"/>
          </a:p>
        </p:txBody>
      </p:sp>
      <p:sp>
        <p:nvSpPr>
          <p:cNvPr id="26" name="Textfeld 25"/>
          <p:cNvSpPr txBox="1"/>
          <p:nvPr/>
        </p:nvSpPr>
        <p:spPr>
          <a:xfrm rot="16200000">
            <a:off x="51072" y="2349347"/>
            <a:ext cx="85151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 err="1" smtClean="0"/>
              <a:t>Frequency</a:t>
            </a:r>
            <a:endParaRPr lang="en-GB" sz="1100" dirty="0"/>
          </a:p>
        </p:txBody>
      </p:sp>
      <p:sp>
        <p:nvSpPr>
          <p:cNvPr id="31" name="Textfeld 30"/>
          <p:cNvSpPr txBox="1"/>
          <p:nvPr/>
        </p:nvSpPr>
        <p:spPr>
          <a:xfrm rot="16200000">
            <a:off x="45750" y="3942892"/>
            <a:ext cx="85151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 err="1" smtClean="0"/>
              <a:t>Frequency</a:t>
            </a:r>
            <a:endParaRPr lang="en-GB" sz="1100" dirty="0"/>
          </a:p>
        </p:txBody>
      </p:sp>
      <p:sp>
        <p:nvSpPr>
          <p:cNvPr id="32" name="Textfeld 31"/>
          <p:cNvSpPr txBox="1"/>
          <p:nvPr/>
        </p:nvSpPr>
        <p:spPr>
          <a:xfrm rot="16200000">
            <a:off x="3007792" y="1750911"/>
            <a:ext cx="85151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 err="1" smtClean="0"/>
              <a:t>Frequency</a:t>
            </a:r>
            <a:endParaRPr lang="en-GB" sz="1100" dirty="0"/>
          </a:p>
        </p:txBody>
      </p:sp>
      <p:sp>
        <p:nvSpPr>
          <p:cNvPr id="33" name="Textfeld 32"/>
          <p:cNvSpPr txBox="1"/>
          <p:nvPr/>
        </p:nvSpPr>
        <p:spPr>
          <a:xfrm rot="16200000">
            <a:off x="2988395" y="2979864"/>
            <a:ext cx="85151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 err="1" smtClean="0"/>
              <a:t>Frequency</a:t>
            </a:r>
            <a:endParaRPr lang="en-GB" sz="1100" dirty="0"/>
          </a:p>
        </p:txBody>
      </p:sp>
      <p:sp>
        <p:nvSpPr>
          <p:cNvPr id="34" name="Textfeld 33"/>
          <p:cNvSpPr txBox="1"/>
          <p:nvPr/>
        </p:nvSpPr>
        <p:spPr>
          <a:xfrm rot="16200000">
            <a:off x="2995468" y="4262122"/>
            <a:ext cx="85151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 err="1" smtClean="0"/>
              <a:t>Frequency</a:t>
            </a:r>
            <a:endParaRPr lang="en-GB" sz="1100" dirty="0"/>
          </a:p>
        </p:txBody>
      </p:sp>
      <p:sp>
        <p:nvSpPr>
          <p:cNvPr id="35" name="Textfeld 34"/>
          <p:cNvSpPr txBox="1"/>
          <p:nvPr/>
        </p:nvSpPr>
        <p:spPr>
          <a:xfrm>
            <a:off x="1446372" y="4497845"/>
            <a:ext cx="4988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 smtClean="0"/>
              <a:t>Time</a:t>
            </a:r>
            <a:endParaRPr lang="en-GB" sz="1100" dirty="0"/>
          </a:p>
        </p:txBody>
      </p:sp>
      <p:sp>
        <p:nvSpPr>
          <p:cNvPr id="36" name="Textfeld 35"/>
          <p:cNvSpPr txBox="1"/>
          <p:nvPr/>
        </p:nvSpPr>
        <p:spPr>
          <a:xfrm>
            <a:off x="4405067" y="4827107"/>
            <a:ext cx="4988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 smtClean="0"/>
              <a:t>Time</a:t>
            </a:r>
            <a:endParaRPr lang="en-GB" sz="1100" dirty="0"/>
          </a:p>
        </p:txBody>
      </p:sp>
      <p:sp>
        <p:nvSpPr>
          <p:cNvPr id="38" name="Textfeld 37"/>
          <p:cNvSpPr txBox="1"/>
          <p:nvPr/>
        </p:nvSpPr>
        <p:spPr>
          <a:xfrm>
            <a:off x="7301229" y="4838746"/>
            <a:ext cx="4988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 smtClean="0"/>
              <a:t>Time</a:t>
            </a:r>
            <a:endParaRPr lang="en-GB" sz="1100" dirty="0"/>
          </a:p>
        </p:txBody>
      </p:sp>
      <p:pic>
        <p:nvPicPr>
          <p:cNvPr id="13" name="s_post">
            <a:hlinkClick r:id="" action="ppaction://media"/>
          </p:cNvPr>
          <p:cNvPicPr>
            <a:picLocks noChangeAspect="1"/>
          </p:cNvPicPr>
          <p:nvPr>
            <a:audioFile r:link="rId16"/>
            <p:extLst>
              <p:ext uri="{DAA4B4D4-6D71-4841-9C94-3DE7FCFB9230}">
                <p14:media xmlns:p14="http://schemas.microsoft.com/office/powerpoint/2010/main" r:embed="rId15"/>
              </p:ext>
            </p:extLst>
          </p:nvPr>
        </p:nvPicPr>
        <p:blipFill>
          <a:blip r:embed="rId23"/>
          <a:stretch>
            <a:fillRect/>
          </a:stretch>
        </p:blipFill>
        <p:spPr>
          <a:xfrm>
            <a:off x="8492865" y="289140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620667"/>
      </p:ext>
    </p:extLst>
  </p:cSld>
  <p:clrMapOvr>
    <a:masterClrMapping/>
  </p:clrMapOvr>
  <p:timing>
    <p:tnLst>
      <p:par>
        <p:cTn id="1" dur="indefinite" restart="never" nodeType="tmRoot">
          <p:childTnLst>
            <p:par>
              <p:cTn id="2"/>
            </p:par>
            <p:par>
              <p:cTn id="3"/>
            </p:par>
            <p:par>
              <p:cTn id="4"/>
            </p:par>
            <p:par>
              <p:cTn id="5"/>
            </p:par>
            <p:par>
              <p:cTn id="6"/>
            </p:par>
            <p:par>
              <p:cTn id="7"/>
            </p:par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263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263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263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263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audio>
              <p:cMediaNode vol="8000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6" dur="2630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audio>
              <p:cMediaNode vol="80000">
                <p:cTn id="3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  <p:seq concurrent="1" nextAc="seek">
              <p:cTn id="38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" fill="hold">
                      <p:stCondLst>
                        <p:cond delay="0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2" dur="2630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  <p:audio>
              <p:cMediaNode vol="80000">
                <p:cTn id="4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  <p:seq concurrent="1" nextAc="seek">
              <p:cTn id="44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5" fill="hold">
                      <p:stCondLst>
                        <p:cond delay="0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8" dur="2630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audio>
              <p:cMediaNode vol="80000">
                <p:cTn id="4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  <p:seq concurrent="1" nextAc="seek">
              <p:cTn id="50" restart="whenNotActive" fill="hold" evtFilter="cancelBubble" nodeType="interactiveSeq">
                <p:stCondLst>
                  <p:cond evt="onClick" delay="0">
                    <p:tgtEl>
                      <p:spTgt spid="2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1" fill="hold">
                      <p:stCondLst>
                        <p:cond delay="0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4" dur="2630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"/>
                  </p:tgtEl>
                </p:cond>
              </p:nextCondLst>
            </p:seq>
            <p:audio>
              <p:cMediaNode vol="80000">
                <p:cTn id="5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rafik 22"/>
          <p:cNvPicPr>
            <a:picLocks noChangeAspect="1"/>
          </p:cNvPicPr>
          <p:nvPr/>
        </p:nvPicPr>
        <p:blipFill rotWithShape="1"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40" r="-1" b="10574"/>
          <a:stretch/>
        </p:blipFill>
        <p:spPr>
          <a:xfrm>
            <a:off x="6228184" y="2813798"/>
            <a:ext cx="2688450" cy="1103179"/>
          </a:xfrm>
          <a:prstGeom prst="rect">
            <a:avLst/>
          </a:prstGeom>
        </p:spPr>
      </p:pic>
      <p:pic>
        <p:nvPicPr>
          <p:cNvPr id="21" name="Grafik 20"/>
          <p:cNvPicPr>
            <a:picLocks noChangeAspect="1"/>
          </p:cNvPicPr>
          <p:nvPr/>
        </p:nvPicPr>
        <p:blipFill rotWithShape="1"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25" b="9967"/>
          <a:stretch/>
        </p:blipFill>
        <p:spPr>
          <a:xfrm>
            <a:off x="6189260" y="4109944"/>
            <a:ext cx="2710802" cy="1117150"/>
          </a:xfrm>
          <a:prstGeom prst="rect">
            <a:avLst/>
          </a:prstGeom>
        </p:spPr>
      </p:pic>
      <p:pic>
        <p:nvPicPr>
          <p:cNvPr id="18" name="Grafik 17"/>
          <p:cNvPicPr>
            <a:picLocks noChangeAspect="1"/>
          </p:cNvPicPr>
          <p:nvPr/>
        </p:nvPicPr>
        <p:blipFill rotWithShape="1"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45" b="9468"/>
          <a:stretch/>
        </p:blipFill>
        <p:spPr>
          <a:xfrm>
            <a:off x="6189260" y="1566479"/>
            <a:ext cx="2727374" cy="1121472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 rotWithShape="1"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47" b="9544"/>
          <a:stretch/>
        </p:blipFill>
        <p:spPr>
          <a:xfrm>
            <a:off x="3261592" y="4121300"/>
            <a:ext cx="2691436" cy="1105793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39" b="8975"/>
          <a:stretch/>
        </p:blipFill>
        <p:spPr>
          <a:xfrm>
            <a:off x="3279710" y="2787714"/>
            <a:ext cx="2673318" cy="1112755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24" b="9061"/>
          <a:stretch/>
        </p:blipFill>
        <p:spPr>
          <a:xfrm>
            <a:off x="3261592" y="1561392"/>
            <a:ext cx="2691436" cy="1115201"/>
          </a:xfrm>
          <a:prstGeom prst="rect">
            <a:avLst/>
          </a:prstGeom>
        </p:spPr>
      </p:pic>
      <p:sp>
        <p:nvSpPr>
          <p:cNvPr id="37" name="Titel 3"/>
          <p:cNvSpPr txBox="1">
            <a:spLocks/>
          </p:cNvSpPr>
          <p:nvPr/>
        </p:nvSpPr>
        <p:spPr bwMode="auto">
          <a:xfrm>
            <a:off x="431800" y="115330"/>
            <a:ext cx="8375650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marL="457200" indent="-457200" fontAlgn="base">
              <a:spcBef>
                <a:spcPct val="0"/>
              </a:spcBef>
              <a:spcAft>
                <a:spcPct val="0"/>
              </a:spcAft>
              <a:buFontTx/>
              <a:buAutoNum type="arabicPlain" startAt="2"/>
              <a:defRPr/>
            </a:pPr>
            <a:r>
              <a:rPr lang="de-DE" sz="2200" b="1" kern="0" dirty="0" smtClean="0">
                <a:latin typeface="+mj-lt"/>
                <a:ea typeface="+mj-ea"/>
                <a:cs typeface="+mj-cs"/>
              </a:rPr>
              <a:t>Audio</a:t>
            </a:r>
            <a:r>
              <a:rPr lang="de-DE" sz="2400" b="1" dirty="0" smtClean="0"/>
              <a:t> </a:t>
            </a:r>
            <a:r>
              <a:rPr lang="de-DE" sz="2200" b="1" kern="0" dirty="0" smtClean="0">
                <a:latin typeface="+mj-lt"/>
                <a:ea typeface="+mj-ea"/>
                <a:cs typeface="+mj-cs"/>
              </a:rPr>
              <a:t>Demos </a:t>
            </a:r>
            <a:r>
              <a:rPr lang="de-DE" sz="2200" b="1" kern="0" dirty="0">
                <a:latin typeface="+mj-lt"/>
                <a:ea typeface="+mj-ea"/>
                <a:cs typeface="+mj-cs"/>
              </a:rPr>
              <a:t>at </a:t>
            </a:r>
            <a:r>
              <a:rPr lang="de-DE" sz="2200" b="1" kern="0" dirty="0" smtClean="0">
                <a:latin typeface="+mj-lt"/>
                <a:ea typeface="+mj-ea"/>
                <a:cs typeface="+mj-cs"/>
              </a:rPr>
              <a:t>SNR=5dB</a:t>
            </a:r>
            <a:endParaRPr lang="de-DE" sz="2200" b="1" kern="0" dirty="0">
              <a:latin typeface="+mj-lt"/>
              <a:ea typeface="+mj-ea"/>
              <a:cs typeface="+mj-cs"/>
            </a:endParaRPr>
          </a:p>
          <a:p>
            <a:pPr marR="0" lvl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US" sz="2200" b="1" kern="0" dirty="0" smtClean="0">
                <a:latin typeface="+mj-lt"/>
                <a:ea typeface="+mj-ea"/>
                <a:cs typeface="+mj-cs"/>
              </a:rPr>
              <a:t>      Female Test Set Speaker in Unseen Office Noise</a:t>
            </a:r>
            <a:endParaRPr lang="en-US" sz="2200" b="1" kern="0" dirty="0">
              <a:latin typeface="+mj-lt"/>
              <a:ea typeface="+mj-ea"/>
              <a:cs typeface="+mj-cs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3449578" y="1105135"/>
            <a:ext cx="20281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Single Stage Baselines</a:t>
            </a:r>
            <a:endParaRPr lang="en-GB" sz="1400" dirty="0"/>
          </a:p>
        </p:txBody>
      </p:sp>
      <p:sp>
        <p:nvSpPr>
          <p:cNvPr id="52" name="Textfeld 51"/>
          <p:cNvSpPr txBox="1"/>
          <p:nvPr/>
        </p:nvSpPr>
        <p:spPr>
          <a:xfrm>
            <a:off x="6529517" y="1083386"/>
            <a:ext cx="17777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400" dirty="0" err="1" smtClean="0"/>
              <a:t>Two</a:t>
            </a:r>
            <a:r>
              <a:rPr lang="de-DE" sz="1400" dirty="0" smtClean="0"/>
              <a:t>-Stage </a:t>
            </a:r>
            <a:r>
              <a:rPr lang="de-DE" sz="1400" dirty="0" smtClean="0"/>
              <a:t>Systems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4656884" y="1637712"/>
            <a:ext cx="10502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>
                <a:solidFill>
                  <a:schemeClr val="bg1"/>
                </a:solidFill>
              </a:rPr>
              <a:t>LSTM-IRM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10" name="Textfeld 9"/>
          <p:cNvSpPr txBox="1"/>
          <p:nvPr/>
        </p:nvSpPr>
        <p:spPr>
          <a:xfrm>
            <a:off x="4584876" y="2848545"/>
            <a:ext cx="1111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>
                <a:solidFill>
                  <a:schemeClr val="bg1"/>
                </a:solidFill>
              </a:rPr>
              <a:t>LSTM-MSA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4506202" y="4164651"/>
            <a:ext cx="12009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>
                <a:solidFill>
                  <a:schemeClr val="bg1"/>
                </a:solidFill>
              </a:rPr>
              <a:t>LSTM-</a:t>
            </a:r>
            <a:r>
              <a:rPr lang="de-DE" sz="1400" dirty="0" err="1" smtClean="0">
                <a:solidFill>
                  <a:schemeClr val="bg1"/>
                </a:solidFill>
              </a:rPr>
              <a:t>cMSA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12" name="Textfeld 11"/>
          <p:cNvSpPr txBox="1"/>
          <p:nvPr/>
        </p:nvSpPr>
        <p:spPr>
          <a:xfrm>
            <a:off x="6340640" y="1633479"/>
            <a:ext cx="23326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>
                <a:solidFill>
                  <a:schemeClr val="bg1"/>
                </a:solidFill>
              </a:rPr>
              <a:t>LSTM-cMSA+CED-cSA-du</a:t>
            </a:r>
            <a:endParaRPr lang="de-DE" sz="1400" dirty="0" smtClean="0">
              <a:solidFill>
                <a:schemeClr val="bg1"/>
              </a:solidFill>
            </a:endParaRPr>
          </a:p>
          <a:p>
            <a:pPr algn="r"/>
            <a:r>
              <a:rPr lang="de-DE" sz="1400" dirty="0" smtClean="0">
                <a:solidFill>
                  <a:schemeClr val="bg1"/>
                </a:solidFill>
              </a:rPr>
              <a:t>(</a:t>
            </a:r>
            <a:r>
              <a:rPr lang="de-DE" sz="1400" dirty="0" err="1" smtClean="0">
                <a:solidFill>
                  <a:schemeClr val="bg1"/>
                </a:solidFill>
              </a:rPr>
              <a:t>new</a:t>
            </a:r>
            <a:r>
              <a:rPr lang="de-DE" sz="1400" dirty="0" smtClean="0">
                <a:solidFill>
                  <a:schemeClr val="bg1"/>
                </a:solidFill>
              </a:rPr>
              <a:t>)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13" name="Textfeld 12"/>
          <p:cNvSpPr txBox="1"/>
          <p:nvPr/>
        </p:nvSpPr>
        <p:spPr>
          <a:xfrm>
            <a:off x="6391846" y="2862017"/>
            <a:ext cx="22429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>
                <a:solidFill>
                  <a:schemeClr val="bg1"/>
                </a:solidFill>
              </a:rPr>
              <a:t>LSTM-cMSA+CED-cSA-tr</a:t>
            </a:r>
            <a:endParaRPr lang="de-DE" sz="1400" dirty="0" smtClean="0">
              <a:solidFill>
                <a:schemeClr val="bg1"/>
              </a:solidFill>
            </a:endParaRPr>
          </a:p>
          <a:p>
            <a:pPr algn="r"/>
            <a:r>
              <a:rPr lang="de-DE" sz="1400" dirty="0" smtClean="0">
                <a:solidFill>
                  <a:schemeClr val="bg1"/>
                </a:solidFill>
              </a:rPr>
              <a:t>(</a:t>
            </a:r>
            <a:r>
              <a:rPr lang="de-DE" sz="1400" dirty="0" err="1" smtClean="0">
                <a:solidFill>
                  <a:schemeClr val="bg1"/>
                </a:solidFill>
              </a:rPr>
              <a:t>new</a:t>
            </a:r>
            <a:r>
              <a:rPr lang="de-DE" sz="1400" dirty="0" smtClean="0">
                <a:solidFill>
                  <a:schemeClr val="bg1"/>
                </a:solidFill>
              </a:rPr>
              <a:t>)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17" name="Textfeld 16"/>
          <p:cNvSpPr txBox="1"/>
          <p:nvPr/>
        </p:nvSpPr>
        <p:spPr>
          <a:xfrm>
            <a:off x="6247830" y="4162206"/>
            <a:ext cx="24320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>
                <a:solidFill>
                  <a:schemeClr val="bg1"/>
                </a:solidFill>
              </a:rPr>
              <a:t>LSTM-cMSA+CLED-cSA-du</a:t>
            </a:r>
            <a:endParaRPr lang="de-DE" sz="1400" dirty="0" smtClean="0">
              <a:solidFill>
                <a:schemeClr val="bg1"/>
              </a:solidFill>
            </a:endParaRPr>
          </a:p>
          <a:p>
            <a:pPr algn="r"/>
            <a:r>
              <a:rPr lang="de-DE" sz="1400" dirty="0" smtClean="0">
                <a:solidFill>
                  <a:schemeClr val="bg1"/>
                </a:solidFill>
              </a:rPr>
              <a:t>(</a:t>
            </a:r>
            <a:r>
              <a:rPr lang="de-DE" sz="1400" dirty="0" err="1" smtClean="0">
                <a:solidFill>
                  <a:schemeClr val="bg1"/>
                </a:solidFill>
              </a:rPr>
              <a:t>new</a:t>
            </a:r>
            <a:r>
              <a:rPr lang="de-DE" sz="1400" dirty="0" smtClean="0">
                <a:solidFill>
                  <a:schemeClr val="bg1"/>
                </a:solidFill>
              </a:rPr>
              <a:t>)</a:t>
            </a:r>
            <a:endParaRPr lang="en-GB" sz="1400" dirty="0">
              <a:solidFill>
                <a:schemeClr val="bg1"/>
              </a:solidFill>
            </a:endParaRPr>
          </a:p>
        </p:txBody>
      </p:sp>
      <p:pic>
        <p:nvPicPr>
          <p:cNvPr id="2" name="s_hat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5"/>
          <a:stretch>
            <a:fillRect/>
          </a:stretch>
        </p:blipFill>
        <p:spPr>
          <a:xfrm>
            <a:off x="5546576" y="1878585"/>
            <a:ext cx="609600" cy="609600"/>
          </a:xfrm>
          <a:prstGeom prst="rect">
            <a:avLst/>
          </a:prstGeom>
        </p:spPr>
      </p:pic>
      <p:pic>
        <p:nvPicPr>
          <p:cNvPr id="4" name="s_hat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25"/>
          <a:stretch>
            <a:fillRect/>
          </a:stretch>
        </p:blipFill>
        <p:spPr>
          <a:xfrm>
            <a:off x="5533518" y="3096880"/>
            <a:ext cx="609600" cy="609600"/>
          </a:xfrm>
          <a:prstGeom prst="rect">
            <a:avLst/>
          </a:prstGeom>
        </p:spPr>
      </p:pic>
      <p:pic>
        <p:nvPicPr>
          <p:cNvPr id="6" name="s_hat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25"/>
          <a:stretch>
            <a:fillRect/>
          </a:stretch>
        </p:blipFill>
        <p:spPr>
          <a:xfrm>
            <a:off x="5512450" y="4469983"/>
            <a:ext cx="609600" cy="609600"/>
          </a:xfrm>
          <a:prstGeom prst="rect">
            <a:avLst/>
          </a:prstGeom>
        </p:spPr>
      </p:pic>
      <p:pic>
        <p:nvPicPr>
          <p:cNvPr id="19" name="s_post">
            <a:hlinkClick r:id="" action="ppaction://media"/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25"/>
          <a:stretch>
            <a:fillRect/>
          </a:stretch>
        </p:blipFill>
        <p:spPr>
          <a:xfrm>
            <a:off x="8428532" y="1955304"/>
            <a:ext cx="609600" cy="609600"/>
          </a:xfrm>
          <a:prstGeom prst="rect">
            <a:avLst/>
          </a:prstGeom>
        </p:spPr>
      </p:pic>
      <p:pic>
        <p:nvPicPr>
          <p:cNvPr id="22" name="s_post">
            <a:hlinkClick r:id="" action="ppaction://media"/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25"/>
          <a:stretch>
            <a:fillRect/>
          </a:stretch>
        </p:blipFill>
        <p:spPr>
          <a:xfrm>
            <a:off x="8428532" y="4445249"/>
            <a:ext cx="609600" cy="609600"/>
          </a:xfrm>
          <a:prstGeom prst="rect">
            <a:avLst/>
          </a:prstGeom>
        </p:spPr>
      </p:pic>
      <p:pic>
        <p:nvPicPr>
          <p:cNvPr id="24" name="s_post">
            <a:hlinkClick r:id="" action="ppaction://media"/>
          </p:cNvPr>
          <p:cNvPicPr>
            <a:picLocks noChangeAspect="1"/>
          </p:cNvPicPr>
          <p:nvPr>
            <a:audi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25"/>
          <a:stretch>
            <a:fillRect/>
          </a:stretch>
        </p:blipFill>
        <p:spPr>
          <a:xfrm>
            <a:off x="8428532" y="3179440"/>
            <a:ext cx="609600" cy="609600"/>
          </a:xfrm>
          <a:prstGeom prst="rect">
            <a:avLst/>
          </a:prstGeom>
        </p:spPr>
      </p:pic>
      <p:pic>
        <p:nvPicPr>
          <p:cNvPr id="14" name="Grafik 13"/>
          <p:cNvPicPr>
            <a:picLocks noChangeAspect="1"/>
          </p:cNvPicPr>
          <p:nvPr/>
        </p:nvPicPr>
        <p:blipFill rotWithShape="1"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05" b="8485"/>
          <a:stretch/>
        </p:blipFill>
        <p:spPr>
          <a:xfrm>
            <a:off x="431800" y="2287040"/>
            <a:ext cx="2501312" cy="1052381"/>
          </a:xfrm>
          <a:prstGeom prst="rect">
            <a:avLst/>
          </a:prstGeom>
        </p:spPr>
      </p:pic>
      <p:pic>
        <p:nvPicPr>
          <p:cNvPr id="16" name="Grafik 15"/>
          <p:cNvPicPr>
            <a:picLocks noChangeAspect="1"/>
          </p:cNvPicPr>
          <p:nvPr/>
        </p:nvPicPr>
        <p:blipFill rotWithShape="1"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01" b="9085"/>
          <a:stretch/>
        </p:blipFill>
        <p:spPr>
          <a:xfrm>
            <a:off x="431800" y="3895006"/>
            <a:ext cx="2515850" cy="1045484"/>
          </a:xfrm>
          <a:prstGeom prst="rect">
            <a:avLst/>
          </a:prstGeom>
        </p:spPr>
      </p:pic>
      <p:pic>
        <p:nvPicPr>
          <p:cNvPr id="20" name="s">
            <a:hlinkClick r:id="" action="ppaction://media"/>
          </p:cNvPr>
          <p:cNvPicPr>
            <a:picLocks noChangeAspect="1"/>
          </p:cNvPicPr>
          <p:nvPr>
            <a:audioFile r:link="rId14"/>
            <p:extLst>
              <p:ext uri="{DAA4B4D4-6D71-4841-9C94-3DE7FCFB9230}">
                <p14:media xmlns:p14="http://schemas.microsoft.com/office/powerpoint/2010/main" r:embed="rId13"/>
              </p:ext>
            </p:extLst>
          </p:nvPr>
        </p:nvPicPr>
        <p:blipFill>
          <a:blip r:embed="rId25"/>
          <a:stretch>
            <a:fillRect/>
          </a:stretch>
        </p:blipFill>
        <p:spPr>
          <a:xfrm>
            <a:off x="2522240" y="4187552"/>
            <a:ext cx="609600" cy="609600"/>
          </a:xfrm>
          <a:prstGeom prst="rect">
            <a:avLst/>
          </a:prstGeom>
        </p:spPr>
      </p:pic>
      <p:pic>
        <p:nvPicPr>
          <p:cNvPr id="25" name="y">
            <a:hlinkClick r:id="" action="ppaction://media"/>
          </p:cNvPr>
          <p:cNvPicPr>
            <a:picLocks noChangeAspect="1"/>
          </p:cNvPicPr>
          <p:nvPr>
            <a:audioFile r:link="rId16"/>
            <p:extLst>
              <p:ext uri="{DAA4B4D4-6D71-4841-9C94-3DE7FCFB9230}">
                <p14:media xmlns:p14="http://schemas.microsoft.com/office/powerpoint/2010/main" r:embed="rId15"/>
              </p:ext>
            </p:extLst>
          </p:nvPr>
        </p:nvPicPr>
        <p:blipFill>
          <a:blip r:embed="rId25"/>
          <a:stretch>
            <a:fillRect/>
          </a:stretch>
        </p:blipFill>
        <p:spPr>
          <a:xfrm>
            <a:off x="2497523" y="2572114"/>
            <a:ext cx="609600" cy="609600"/>
          </a:xfrm>
          <a:prstGeom prst="rect">
            <a:avLst/>
          </a:prstGeom>
        </p:spPr>
      </p:pic>
      <p:sp>
        <p:nvSpPr>
          <p:cNvPr id="28" name="Textfeld 27"/>
          <p:cNvSpPr txBox="1"/>
          <p:nvPr/>
        </p:nvSpPr>
        <p:spPr>
          <a:xfrm>
            <a:off x="900581" y="2021519"/>
            <a:ext cx="12907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/>
              <a:t>Noisy</a:t>
            </a:r>
            <a:r>
              <a:rPr lang="de-DE" sz="1400" dirty="0" smtClean="0"/>
              <a:t> Speech</a:t>
            </a:r>
            <a:endParaRPr lang="en-GB" sz="1400" dirty="0"/>
          </a:p>
        </p:txBody>
      </p:sp>
      <p:sp>
        <p:nvSpPr>
          <p:cNvPr id="29" name="Textfeld 28"/>
          <p:cNvSpPr txBox="1"/>
          <p:nvPr/>
        </p:nvSpPr>
        <p:spPr>
          <a:xfrm>
            <a:off x="949086" y="3587229"/>
            <a:ext cx="13099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Clean Speech</a:t>
            </a:r>
            <a:endParaRPr lang="en-GB" sz="1400" dirty="0"/>
          </a:p>
        </p:txBody>
      </p:sp>
      <p:sp>
        <p:nvSpPr>
          <p:cNvPr id="30" name="Textfeld 29"/>
          <p:cNvSpPr txBox="1"/>
          <p:nvPr/>
        </p:nvSpPr>
        <p:spPr>
          <a:xfrm rot="16200000">
            <a:off x="-99049" y="2682425"/>
            <a:ext cx="85151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 err="1" smtClean="0"/>
              <a:t>Frequency</a:t>
            </a:r>
            <a:endParaRPr lang="en-GB" sz="1100" dirty="0"/>
          </a:p>
        </p:txBody>
      </p:sp>
      <p:sp>
        <p:nvSpPr>
          <p:cNvPr id="31" name="Textfeld 30"/>
          <p:cNvSpPr txBox="1"/>
          <p:nvPr/>
        </p:nvSpPr>
        <p:spPr>
          <a:xfrm rot="16200000">
            <a:off x="-99048" y="4339178"/>
            <a:ext cx="85151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 err="1" smtClean="0"/>
              <a:t>Frequency</a:t>
            </a:r>
            <a:endParaRPr lang="en-GB" sz="1100" dirty="0"/>
          </a:p>
        </p:txBody>
      </p:sp>
      <p:sp>
        <p:nvSpPr>
          <p:cNvPr id="32" name="Textfeld 31"/>
          <p:cNvSpPr txBox="1"/>
          <p:nvPr/>
        </p:nvSpPr>
        <p:spPr>
          <a:xfrm rot="16200000">
            <a:off x="2746484" y="1991279"/>
            <a:ext cx="85151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 err="1" smtClean="0"/>
              <a:t>Frequency</a:t>
            </a:r>
            <a:endParaRPr lang="en-GB" sz="1100" dirty="0"/>
          </a:p>
        </p:txBody>
      </p:sp>
      <p:sp>
        <p:nvSpPr>
          <p:cNvPr id="33" name="Textfeld 32"/>
          <p:cNvSpPr txBox="1"/>
          <p:nvPr/>
        </p:nvSpPr>
        <p:spPr>
          <a:xfrm rot="16200000">
            <a:off x="2746484" y="3234581"/>
            <a:ext cx="85151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 err="1" smtClean="0"/>
              <a:t>Frequency</a:t>
            </a:r>
            <a:endParaRPr lang="en-GB" sz="1100" dirty="0"/>
          </a:p>
        </p:txBody>
      </p:sp>
      <p:sp>
        <p:nvSpPr>
          <p:cNvPr id="34" name="Textfeld 33"/>
          <p:cNvSpPr txBox="1"/>
          <p:nvPr/>
        </p:nvSpPr>
        <p:spPr>
          <a:xfrm rot="16200000">
            <a:off x="2746484" y="4560781"/>
            <a:ext cx="85151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 err="1" smtClean="0"/>
              <a:t>Frequency</a:t>
            </a:r>
            <a:endParaRPr lang="en-GB" sz="1100" dirty="0"/>
          </a:p>
        </p:txBody>
      </p:sp>
      <p:sp>
        <p:nvSpPr>
          <p:cNvPr id="35" name="Textfeld 34"/>
          <p:cNvSpPr txBox="1"/>
          <p:nvPr/>
        </p:nvSpPr>
        <p:spPr>
          <a:xfrm>
            <a:off x="4214209" y="5198258"/>
            <a:ext cx="4988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 smtClean="0"/>
              <a:t>Time</a:t>
            </a:r>
            <a:endParaRPr lang="en-GB" sz="1100" dirty="0"/>
          </a:p>
        </p:txBody>
      </p:sp>
      <p:sp>
        <p:nvSpPr>
          <p:cNvPr id="36" name="Textfeld 35"/>
          <p:cNvSpPr txBox="1"/>
          <p:nvPr/>
        </p:nvSpPr>
        <p:spPr>
          <a:xfrm>
            <a:off x="7214440" y="5199778"/>
            <a:ext cx="4988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 smtClean="0"/>
              <a:t>Time</a:t>
            </a:r>
            <a:endParaRPr lang="en-GB" sz="1100" dirty="0"/>
          </a:p>
        </p:txBody>
      </p:sp>
    </p:spTree>
    <p:extLst>
      <p:ext uri="{BB962C8B-B14F-4D97-AF65-F5344CB8AC3E}">
        <p14:creationId xmlns:p14="http://schemas.microsoft.com/office/powerpoint/2010/main" val="891682192"/>
      </p:ext>
    </p:extLst>
  </p:cSld>
  <p:clrMapOvr>
    <a:masterClrMapping/>
  </p:clrMapOvr>
  <p:timing>
    <p:tnLst>
      <p:par>
        <p:cTn id="1" dur="indefinite" restart="never" nodeType="tmRoot">
          <p:childTnLst>
            <p:par>
              <p:cTn id="2"/>
            </p:par>
            <p:par>
              <p:cTn id="3"/>
            </p:par>
            <p:par>
              <p:cTn id="4"/>
            </p:par>
            <p:par>
              <p:cTn id="5"/>
            </p:par>
            <p:par>
              <p:cTn id="6"/>
            </p:par>
            <p:par>
              <p:cTn id="7"/>
            </p:par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466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466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466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4665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audio>
              <p:cMediaNode vol="8000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6" dur="4665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  <p:audio>
              <p:cMediaNode vol="80000">
                <p:cTn id="3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  <p:seq concurrent="1" nextAc="seek">
              <p:cTn id="38" restart="whenNotActive" fill="hold" evtFilter="cancelBubble" nodeType="interactiveSeq">
                <p:stCondLst>
                  <p:cond evt="onClick" delay="0">
                    <p:tgtEl>
                      <p:spTgt spid="2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" fill="hold">
                      <p:stCondLst>
                        <p:cond delay="0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2" dur="4665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"/>
                  </p:tgtEl>
                </p:cond>
              </p:nextCondLst>
            </p:seq>
            <p:audio>
              <p:cMediaNode vol="80000">
                <p:cTn id="4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"/>
                </p:tgtEl>
              </p:cMediaNode>
            </p:audio>
            <p:seq concurrent="1" nextAc="seek">
              <p:cTn id="44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5" fill="hold">
                      <p:stCondLst>
                        <p:cond delay="0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8" dur="4665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  <p:audio>
              <p:cMediaNode vol="80000">
                <p:cTn id="4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  <p:seq concurrent="1" nextAc="seek">
              <p:cTn id="50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1" fill="hold">
                      <p:stCondLst>
                        <p:cond delay="0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4" dur="4665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audio>
              <p:cMediaNode vol="80000">
                <p:cTn id="5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rafik 42"/>
          <p:cNvPicPr>
            <a:picLocks noChangeAspect="1"/>
          </p:cNvPicPr>
          <p:nvPr/>
        </p:nvPicPr>
        <p:blipFill rotWithShape="1"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95" b="11110"/>
          <a:stretch/>
        </p:blipFill>
        <p:spPr>
          <a:xfrm>
            <a:off x="6257972" y="4222837"/>
            <a:ext cx="2724890" cy="1104537"/>
          </a:xfrm>
          <a:prstGeom prst="rect">
            <a:avLst/>
          </a:prstGeom>
        </p:spPr>
      </p:pic>
      <p:pic>
        <p:nvPicPr>
          <p:cNvPr id="41" name="Grafik 40"/>
          <p:cNvPicPr>
            <a:picLocks noChangeAspect="1"/>
          </p:cNvPicPr>
          <p:nvPr/>
        </p:nvPicPr>
        <p:blipFill rotWithShape="1"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95" b="8458"/>
          <a:stretch/>
        </p:blipFill>
        <p:spPr>
          <a:xfrm>
            <a:off x="6257973" y="2939589"/>
            <a:ext cx="2724889" cy="1137483"/>
          </a:xfrm>
          <a:prstGeom prst="rect">
            <a:avLst/>
          </a:prstGeom>
        </p:spPr>
      </p:pic>
      <p:pic>
        <p:nvPicPr>
          <p:cNvPr id="20" name="Grafik 19"/>
          <p:cNvPicPr>
            <a:picLocks noChangeAspect="1"/>
          </p:cNvPicPr>
          <p:nvPr/>
        </p:nvPicPr>
        <p:blipFill rotWithShape="1"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79" b="9976"/>
          <a:stretch/>
        </p:blipFill>
        <p:spPr>
          <a:xfrm>
            <a:off x="6257973" y="1662313"/>
            <a:ext cx="2716067" cy="1118616"/>
          </a:xfrm>
          <a:prstGeom prst="rect">
            <a:avLst/>
          </a:prstGeom>
        </p:spPr>
      </p:pic>
      <p:pic>
        <p:nvPicPr>
          <p:cNvPr id="19" name="Grafik 18"/>
          <p:cNvPicPr>
            <a:picLocks noChangeAspect="1"/>
          </p:cNvPicPr>
          <p:nvPr/>
        </p:nvPicPr>
        <p:blipFill rotWithShape="1"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61" b="9844"/>
          <a:stretch/>
        </p:blipFill>
        <p:spPr>
          <a:xfrm>
            <a:off x="3335627" y="4221088"/>
            <a:ext cx="2664295" cy="1106286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 rotWithShape="1"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61" b="10216"/>
          <a:stretch/>
        </p:blipFill>
        <p:spPr>
          <a:xfrm>
            <a:off x="3335627" y="2937144"/>
            <a:ext cx="2664296" cy="1101717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 rotWithShape="1"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48" b="8222"/>
          <a:stretch/>
        </p:blipFill>
        <p:spPr>
          <a:xfrm>
            <a:off x="3335627" y="1660081"/>
            <a:ext cx="2664296" cy="1120848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9" b="9407"/>
          <a:stretch/>
        </p:blipFill>
        <p:spPr>
          <a:xfrm>
            <a:off x="395536" y="2188192"/>
            <a:ext cx="2562499" cy="1057691"/>
          </a:xfrm>
          <a:prstGeom prst="rect">
            <a:avLst/>
          </a:prstGeom>
        </p:spPr>
      </p:pic>
      <p:sp>
        <p:nvSpPr>
          <p:cNvPr id="37" name="Titel 3"/>
          <p:cNvSpPr txBox="1">
            <a:spLocks/>
          </p:cNvSpPr>
          <p:nvPr/>
        </p:nvSpPr>
        <p:spPr bwMode="auto">
          <a:xfrm>
            <a:off x="431800" y="115330"/>
            <a:ext cx="8375650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marL="457200" indent="-457200" fontAlgn="base">
              <a:spcBef>
                <a:spcPct val="0"/>
              </a:spcBef>
              <a:spcAft>
                <a:spcPct val="0"/>
              </a:spcAft>
              <a:buFontTx/>
              <a:buAutoNum type="arabicPlain" startAt="2"/>
              <a:defRPr/>
            </a:pPr>
            <a:r>
              <a:rPr lang="de-DE" sz="2200" b="1" kern="0" dirty="0" smtClean="0">
                <a:latin typeface="+mj-lt"/>
                <a:ea typeface="+mj-ea"/>
                <a:cs typeface="+mj-cs"/>
              </a:rPr>
              <a:t>Audio</a:t>
            </a:r>
            <a:r>
              <a:rPr lang="de-DE" sz="2400" b="1" dirty="0" smtClean="0"/>
              <a:t> </a:t>
            </a:r>
            <a:r>
              <a:rPr lang="de-DE" sz="2200" b="1" kern="0" dirty="0" smtClean="0">
                <a:latin typeface="+mj-lt"/>
                <a:ea typeface="+mj-ea"/>
                <a:cs typeface="+mj-cs"/>
              </a:rPr>
              <a:t>Demos </a:t>
            </a:r>
            <a:r>
              <a:rPr lang="de-DE" sz="2200" b="1" kern="0" dirty="0">
                <a:latin typeface="+mj-lt"/>
                <a:ea typeface="+mj-ea"/>
                <a:cs typeface="+mj-cs"/>
              </a:rPr>
              <a:t>at </a:t>
            </a:r>
            <a:r>
              <a:rPr lang="de-DE" sz="2200" b="1" kern="0" dirty="0" smtClean="0">
                <a:latin typeface="+mj-lt"/>
                <a:ea typeface="+mj-ea"/>
                <a:cs typeface="+mj-cs"/>
              </a:rPr>
              <a:t>SNR=5dB</a:t>
            </a:r>
            <a:endParaRPr lang="de-DE" sz="2200" b="1" kern="0" dirty="0">
              <a:latin typeface="+mj-lt"/>
              <a:ea typeface="+mj-ea"/>
              <a:cs typeface="+mj-cs"/>
            </a:endParaRPr>
          </a:p>
          <a:p>
            <a:pPr marR="0" lvl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US" sz="2200" b="1" kern="0" dirty="0" smtClean="0">
                <a:latin typeface="+mj-lt"/>
                <a:ea typeface="+mj-ea"/>
                <a:cs typeface="+mj-cs"/>
              </a:rPr>
              <a:t>      Female Test Set Speaker in Unseen Traffic Noise</a:t>
            </a:r>
            <a:endParaRPr lang="en-US" sz="2200" b="1" kern="0" dirty="0">
              <a:latin typeface="+mj-lt"/>
              <a:ea typeface="+mj-ea"/>
              <a:cs typeface="+mj-cs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3512167" y="1196752"/>
            <a:ext cx="20281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Single Stage Baselines</a:t>
            </a:r>
            <a:endParaRPr lang="en-GB" sz="1400" dirty="0"/>
          </a:p>
        </p:txBody>
      </p:sp>
      <p:sp>
        <p:nvSpPr>
          <p:cNvPr id="52" name="Textfeld 51"/>
          <p:cNvSpPr txBox="1"/>
          <p:nvPr/>
        </p:nvSpPr>
        <p:spPr>
          <a:xfrm>
            <a:off x="6516216" y="1195876"/>
            <a:ext cx="17777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/>
              <a:t>Two</a:t>
            </a:r>
            <a:r>
              <a:rPr lang="de-DE" sz="1400" dirty="0" smtClean="0"/>
              <a:t>-Stage </a:t>
            </a:r>
            <a:r>
              <a:rPr lang="de-DE" sz="1400" dirty="0" smtClean="0"/>
              <a:t>Systems</a:t>
            </a:r>
            <a:endParaRPr lang="en-GB" sz="1400" dirty="0"/>
          </a:p>
        </p:txBody>
      </p:sp>
      <p:sp>
        <p:nvSpPr>
          <p:cNvPr id="16" name="Textfeld 15"/>
          <p:cNvSpPr txBox="1"/>
          <p:nvPr/>
        </p:nvSpPr>
        <p:spPr>
          <a:xfrm>
            <a:off x="4703779" y="1753071"/>
            <a:ext cx="10502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>
                <a:solidFill>
                  <a:schemeClr val="bg1"/>
                </a:solidFill>
              </a:rPr>
              <a:t>LSTM-IRM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4598235" y="3036888"/>
            <a:ext cx="1111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>
                <a:solidFill>
                  <a:schemeClr val="bg1"/>
                </a:solidFill>
              </a:rPr>
              <a:t>LSTM-MSA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17" name="Textfeld 16"/>
          <p:cNvSpPr txBox="1"/>
          <p:nvPr/>
        </p:nvSpPr>
        <p:spPr>
          <a:xfrm>
            <a:off x="4526227" y="4293096"/>
            <a:ext cx="12009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>
                <a:solidFill>
                  <a:schemeClr val="bg1"/>
                </a:solidFill>
              </a:rPr>
              <a:t>LSTM-</a:t>
            </a:r>
            <a:r>
              <a:rPr lang="de-DE" sz="1400" dirty="0" err="1" smtClean="0">
                <a:solidFill>
                  <a:schemeClr val="bg1"/>
                </a:solidFill>
              </a:rPr>
              <a:t>cMSA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18" name="Textfeld 17"/>
          <p:cNvSpPr txBox="1"/>
          <p:nvPr/>
        </p:nvSpPr>
        <p:spPr>
          <a:xfrm>
            <a:off x="6381399" y="1744624"/>
            <a:ext cx="23326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>
                <a:solidFill>
                  <a:schemeClr val="bg1"/>
                </a:solidFill>
              </a:rPr>
              <a:t>LSTM-cMSA+CED-cSA-du</a:t>
            </a:r>
            <a:endParaRPr lang="de-DE" sz="1400" dirty="0" smtClean="0">
              <a:solidFill>
                <a:schemeClr val="bg1"/>
              </a:solidFill>
            </a:endParaRPr>
          </a:p>
          <a:p>
            <a:pPr algn="r"/>
            <a:r>
              <a:rPr lang="de-DE" sz="1400" dirty="0" smtClean="0">
                <a:solidFill>
                  <a:schemeClr val="bg1"/>
                </a:solidFill>
              </a:rPr>
              <a:t>(</a:t>
            </a:r>
            <a:r>
              <a:rPr lang="de-DE" sz="1400" dirty="0" err="1" smtClean="0">
                <a:solidFill>
                  <a:schemeClr val="bg1"/>
                </a:solidFill>
              </a:rPr>
              <a:t>new</a:t>
            </a:r>
            <a:r>
              <a:rPr lang="de-DE" sz="1400" dirty="0" smtClean="0">
                <a:solidFill>
                  <a:schemeClr val="bg1"/>
                </a:solidFill>
              </a:rPr>
              <a:t>)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21" name="Textfeld 20"/>
          <p:cNvSpPr txBox="1"/>
          <p:nvPr/>
        </p:nvSpPr>
        <p:spPr>
          <a:xfrm>
            <a:off x="6404289" y="3014434"/>
            <a:ext cx="22429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>
                <a:solidFill>
                  <a:schemeClr val="bg1"/>
                </a:solidFill>
              </a:rPr>
              <a:t>LSTM-cMSA+CED-cSA-tr</a:t>
            </a:r>
            <a:endParaRPr lang="de-DE" sz="1400" dirty="0" smtClean="0">
              <a:solidFill>
                <a:schemeClr val="bg1"/>
              </a:solidFill>
            </a:endParaRPr>
          </a:p>
          <a:p>
            <a:pPr algn="r"/>
            <a:r>
              <a:rPr lang="de-DE" sz="1400" dirty="0" smtClean="0">
                <a:solidFill>
                  <a:schemeClr val="bg1"/>
                </a:solidFill>
              </a:rPr>
              <a:t>(</a:t>
            </a:r>
            <a:r>
              <a:rPr lang="de-DE" sz="1400" dirty="0" err="1" smtClean="0">
                <a:solidFill>
                  <a:schemeClr val="bg1"/>
                </a:solidFill>
              </a:rPr>
              <a:t>new</a:t>
            </a:r>
            <a:r>
              <a:rPr lang="de-DE" sz="1400" dirty="0" smtClean="0">
                <a:solidFill>
                  <a:schemeClr val="bg1"/>
                </a:solidFill>
              </a:rPr>
              <a:t>)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23" name="Textfeld 22"/>
          <p:cNvSpPr txBox="1"/>
          <p:nvPr/>
        </p:nvSpPr>
        <p:spPr>
          <a:xfrm>
            <a:off x="6298133" y="4269719"/>
            <a:ext cx="24320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>
                <a:solidFill>
                  <a:schemeClr val="bg1"/>
                </a:solidFill>
              </a:rPr>
              <a:t>LSTM-cMSA+CLED-cSA-du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38" name="Textfeld 37"/>
          <p:cNvSpPr txBox="1"/>
          <p:nvPr/>
        </p:nvSpPr>
        <p:spPr>
          <a:xfrm>
            <a:off x="899867" y="1915902"/>
            <a:ext cx="12907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/>
              <a:t>Noisy</a:t>
            </a:r>
            <a:r>
              <a:rPr lang="de-DE" sz="1400" dirty="0" smtClean="0"/>
              <a:t> Speech</a:t>
            </a:r>
            <a:endParaRPr lang="en-GB" sz="1400" dirty="0"/>
          </a:p>
        </p:txBody>
      </p:sp>
      <p:sp>
        <p:nvSpPr>
          <p:cNvPr id="39" name="Textfeld 38"/>
          <p:cNvSpPr txBox="1"/>
          <p:nvPr/>
        </p:nvSpPr>
        <p:spPr>
          <a:xfrm>
            <a:off x="913905" y="3510743"/>
            <a:ext cx="13099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Clean Speech</a:t>
            </a:r>
            <a:endParaRPr lang="en-GB" sz="1400" dirty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9" b="9827"/>
          <a:stretch/>
        </p:blipFill>
        <p:spPr>
          <a:xfrm>
            <a:off x="395536" y="3773648"/>
            <a:ext cx="2562499" cy="1052794"/>
          </a:xfrm>
          <a:prstGeom prst="rect">
            <a:avLst/>
          </a:prstGeom>
        </p:spPr>
      </p:pic>
      <p:pic>
        <p:nvPicPr>
          <p:cNvPr id="4" name="y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7"/>
          <a:stretch>
            <a:fillRect/>
          </a:stretch>
        </p:blipFill>
        <p:spPr>
          <a:xfrm>
            <a:off x="2555776" y="2431108"/>
            <a:ext cx="609600" cy="609600"/>
          </a:xfrm>
          <a:prstGeom prst="rect">
            <a:avLst/>
          </a:prstGeom>
        </p:spPr>
      </p:pic>
      <p:pic>
        <p:nvPicPr>
          <p:cNvPr id="6" name="s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27"/>
          <a:stretch>
            <a:fillRect/>
          </a:stretch>
        </p:blipFill>
        <p:spPr>
          <a:xfrm>
            <a:off x="2555776" y="4038861"/>
            <a:ext cx="609600" cy="609600"/>
          </a:xfrm>
          <a:prstGeom prst="rect">
            <a:avLst/>
          </a:prstGeom>
        </p:spPr>
      </p:pic>
      <p:pic>
        <p:nvPicPr>
          <p:cNvPr id="7" name="s_hat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27"/>
          <a:stretch>
            <a:fillRect/>
          </a:stretch>
        </p:blipFill>
        <p:spPr>
          <a:xfrm>
            <a:off x="5618584" y="1953073"/>
            <a:ext cx="609600" cy="609600"/>
          </a:xfrm>
          <a:prstGeom prst="rect">
            <a:avLst/>
          </a:prstGeom>
        </p:spPr>
      </p:pic>
      <p:pic>
        <p:nvPicPr>
          <p:cNvPr id="12" name="s_hat">
            <a:hlinkClick r:id="" action="ppaction://media"/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27"/>
          <a:stretch>
            <a:fillRect/>
          </a:stretch>
        </p:blipFill>
        <p:spPr>
          <a:xfrm>
            <a:off x="5618584" y="3245883"/>
            <a:ext cx="609600" cy="609600"/>
          </a:xfrm>
          <a:prstGeom prst="rect">
            <a:avLst/>
          </a:prstGeom>
        </p:spPr>
      </p:pic>
      <p:pic>
        <p:nvPicPr>
          <p:cNvPr id="13" name="s_hat">
            <a:hlinkClick r:id="" action="ppaction://media"/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27"/>
          <a:stretch>
            <a:fillRect/>
          </a:stretch>
        </p:blipFill>
        <p:spPr>
          <a:xfrm>
            <a:off x="5606347" y="4488139"/>
            <a:ext cx="609600" cy="609600"/>
          </a:xfrm>
          <a:prstGeom prst="rect">
            <a:avLst/>
          </a:prstGeom>
        </p:spPr>
      </p:pic>
      <p:pic>
        <p:nvPicPr>
          <p:cNvPr id="40" name="s_post">
            <a:hlinkClick r:id="" action="ppaction://media"/>
          </p:cNvPr>
          <p:cNvPicPr>
            <a:picLocks noChangeAspect="1"/>
          </p:cNvPicPr>
          <p:nvPr>
            <a:audi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27"/>
          <a:stretch>
            <a:fillRect/>
          </a:stretch>
        </p:blipFill>
        <p:spPr>
          <a:xfrm>
            <a:off x="8526067" y="2027312"/>
            <a:ext cx="609600" cy="609600"/>
          </a:xfrm>
          <a:prstGeom prst="rect">
            <a:avLst/>
          </a:prstGeom>
        </p:spPr>
      </p:pic>
      <p:pic>
        <p:nvPicPr>
          <p:cNvPr id="42" name="s_post">
            <a:hlinkClick r:id="" action="ppaction://media"/>
          </p:cNvPr>
          <p:cNvPicPr>
            <a:picLocks noChangeAspect="1"/>
          </p:cNvPicPr>
          <p:nvPr>
            <a:audioFile r:link="rId14"/>
            <p:extLst>
              <p:ext uri="{DAA4B4D4-6D71-4841-9C94-3DE7FCFB9230}">
                <p14:media xmlns:p14="http://schemas.microsoft.com/office/powerpoint/2010/main" r:embed="rId13"/>
              </p:ext>
            </p:extLst>
          </p:nvPr>
        </p:nvPicPr>
        <p:blipFill>
          <a:blip r:embed="rId27"/>
          <a:stretch>
            <a:fillRect/>
          </a:stretch>
        </p:blipFill>
        <p:spPr>
          <a:xfrm>
            <a:off x="8502650" y="3323456"/>
            <a:ext cx="609600" cy="609600"/>
          </a:xfrm>
          <a:prstGeom prst="rect">
            <a:avLst/>
          </a:prstGeom>
        </p:spPr>
      </p:pic>
      <p:pic>
        <p:nvPicPr>
          <p:cNvPr id="44" name="s_post">
            <a:hlinkClick r:id="" action="ppaction://media"/>
          </p:cNvPr>
          <p:cNvPicPr>
            <a:picLocks noChangeAspect="1"/>
          </p:cNvPicPr>
          <p:nvPr>
            <a:audioFile r:link="rId16"/>
            <p:extLst>
              <p:ext uri="{DAA4B4D4-6D71-4841-9C94-3DE7FCFB9230}">
                <p14:media xmlns:p14="http://schemas.microsoft.com/office/powerpoint/2010/main" r:embed="rId15"/>
              </p:ext>
            </p:extLst>
          </p:nvPr>
        </p:nvPicPr>
        <p:blipFill>
          <a:blip r:embed="rId27"/>
          <a:stretch>
            <a:fillRect/>
          </a:stretch>
        </p:blipFill>
        <p:spPr>
          <a:xfrm>
            <a:off x="8502650" y="4545814"/>
            <a:ext cx="609600" cy="609600"/>
          </a:xfrm>
          <a:prstGeom prst="rect">
            <a:avLst/>
          </a:prstGeom>
        </p:spPr>
      </p:pic>
      <p:sp>
        <p:nvSpPr>
          <p:cNvPr id="29" name="Textfeld 28"/>
          <p:cNvSpPr txBox="1"/>
          <p:nvPr/>
        </p:nvSpPr>
        <p:spPr>
          <a:xfrm rot="16200000">
            <a:off x="-150863" y="2611760"/>
            <a:ext cx="85151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 err="1" smtClean="0"/>
              <a:t>Frequency</a:t>
            </a:r>
            <a:endParaRPr lang="en-GB" sz="1100" dirty="0"/>
          </a:p>
        </p:txBody>
      </p:sp>
      <p:sp>
        <p:nvSpPr>
          <p:cNvPr id="30" name="Textfeld 29"/>
          <p:cNvSpPr txBox="1"/>
          <p:nvPr/>
        </p:nvSpPr>
        <p:spPr>
          <a:xfrm rot="16200000">
            <a:off x="-158868" y="4236377"/>
            <a:ext cx="85151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 err="1" smtClean="0"/>
              <a:t>Frequency</a:t>
            </a:r>
            <a:endParaRPr lang="en-GB" sz="1100" dirty="0"/>
          </a:p>
        </p:txBody>
      </p:sp>
      <p:sp>
        <p:nvSpPr>
          <p:cNvPr id="31" name="Textfeld 30"/>
          <p:cNvSpPr txBox="1"/>
          <p:nvPr/>
        </p:nvSpPr>
        <p:spPr>
          <a:xfrm rot="16200000">
            <a:off x="2788529" y="2156294"/>
            <a:ext cx="85151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 err="1" smtClean="0"/>
              <a:t>Frequency</a:t>
            </a:r>
            <a:endParaRPr lang="en-GB" sz="1100" dirty="0"/>
          </a:p>
        </p:txBody>
      </p:sp>
      <p:sp>
        <p:nvSpPr>
          <p:cNvPr id="32" name="Textfeld 31"/>
          <p:cNvSpPr txBox="1"/>
          <p:nvPr/>
        </p:nvSpPr>
        <p:spPr>
          <a:xfrm rot="16200000">
            <a:off x="2780482" y="3435949"/>
            <a:ext cx="85151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 err="1" smtClean="0"/>
              <a:t>Frequency</a:t>
            </a:r>
            <a:endParaRPr lang="en-GB" sz="1100" dirty="0"/>
          </a:p>
        </p:txBody>
      </p:sp>
      <p:sp>
        <p:nvSpPr>
          <p:cNvPr id="33" name="Textfeld 32"/>
          <p:cNvSpPr txBox="1"/>
          <p:nvPr/>
        </p:nvSpPr>
        <p:spPr>
          <a:xfrm rot="16200000">
            <a:off x="2794912" y="4683634"/>
            <a:ext cx="85151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 err="1" smtClean="0"/>
              <a:t>Frequency</a:t>
            </a:r>
            <a:endParaRPr lang="en-GB" sz="1100" dirty="0"/>
          </a:p>
        </p:txBody>
      </p:sp>
      <p:sp>
        <p:nvSpPr>
          <p:cNvPr id="34" name="Textfeld 33"/>
          <p:cNvSpPr txBox="1"/>
          <p:nvPr/>
        </p:nvSpPr>
        <p:spPr>
          <a:xfrm>
            <a:off x="4276798" y="5302618"/>
            <a:ext cx="4988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 smtClean="0"/>
              <a:t>Time</a:t>
            </a:r>
            <a:endParaRPr lang="en-GB" sz="1100" dirty="0"/>
          </a:p>
        </p:txBody>
      </p:sp>
      <p:sp>
        <p:nvSpPr>
          <p:cNvPr id="35" name="Textfeld 34"/>
          <p:cNvSpPr txBox="1"/>
          <p:nvPr/>
        </p:nvSpPr>
        <p:spPr>
          <a:xfrm>
            <a:off x="7323162" y="5289463"/>
            <a:ext cx="4988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 smtClean="0"/>
              <a:t>Time</a:t>
            </a:r>
            <a:endParaRPr lang="en-GB" sz="1100" dirty="0"/>
          </a:p>
        </p:txBody>
      </p:sp>
    </p:spTree>
    <p:extLst>
      <p:ext uri="{BB962C8B-B14F-4D97-AF65-F5344CB8AC3E}">
        <p14:creationId xmlns:p14="http://schemas.microsoft.com/office/powerpoint/2010/main" val="1823701771"/>
      </p:ext>
    </p:extLst>
  </p:cSld>
  <p:clrMapOvr>
    <a:masterClrMapping/>
  </p:clrMapOvr>
  <p:timing>
    <p:tnLst>
      <p:par>
        <p:cTn id="1" dur="indefinite" restart="never" nodeType="tmRoot">
          <p:childTnLst>
            <p:par>
              <p:cTn id="2"/>
            </p:par>
            <p:par>
              <p:cTn id="3"/>
            </p:par>
            <p:par>
              <p:cTn id="4"/>
            </p:par>
            <p:par>
              <p:cTn id="5"/>
            </p:par>
            <p:par>
              <p:cTn id="6"/>
            </p:par>
            <p:par>
              <p:cTn id="7"/>
            </p:par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4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4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4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400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audio>
              <p:cMediaNode vol="8000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6" dur="4000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audio>
              <p:cMediaNode vol="80000">
                <p:cTn id="3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  <p:seq concurrent="1" nextAc="seek">
              <p:cTn id="38" restart="whenNotActive" fill="hold" evtFilter="cancelBubble" nodeType="interactiveSeq">
                <p:stCondLst>
                  <p:cond evt="onClick" delay="0">
                    <p:tgtEl>
                      <p:spTgt spid="4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" fill="hold">
                      <p:stCondLst>
                        <p:cond delay="0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2" dur="4000" fill="hold"/>
                                        <p:tgtEl>
                                          <p:spTgt spid="4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0"/>
                  </p:tgtEl>
                </p:cond>
              </p:nextCondLst>
            </p:seq>
            <p:audio>
              <p:cMediaNode vol="80000">
                <p:cTn id="4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0"/>
                </p:tgtEl>
              </p:cMediaNode>
            </p:audio>
            <p:seq concurrent="1" nextAc="seek">
              <p:cTn id="44" restart="whenNotActive" fill="hold" evtFilter="cancelBubble" nodeType="interactiveSeq">
                <p:stCondLst>
                  <p:cond evt="onClick" delay="0">
                    <p:tgtEl>
                      <p:spTgt spid="4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5" fill="hold">
                      <p:stCondLst>
                        <p:cond delay="0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8" dur="4000" fill="hold"/>
                                        <p:tgtEl>
                                          <p:spTgt spid="4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2"/>
                  </p:tgtEl>
                </p:cond>
              </p:nextCondLst>
            </p:seq>
            <p:audio>
              <p:cMediaNode vol="80000">
                <p:cTn id="4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2"/>
                </p:tgtEl>
              </p:cMediaNode>
            </p:audio>
            <p:seq concurrent="1" nextAc="seek">
              <p:cTn id="50" restart="whenNotActive" fill="hold" evtFilter="cancelBubble" nodeType="interactiveSeq">
                <p:stCondLst>
                  <p:cond evt="onClick" delay="0">
                    <p:tgtEl>
                      <p:spTgt spid="4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1" fill="hold">
                      <p:stCondLst>
                        <p:cond delay="0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4" dur="4000" fill="hold"/>
                                        <p:tgtEl>
                                          <p:spTgt spid="4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4"/>
                  </p:tgtEl>
                </p:cond>
              </p:nextCondLst>
            </p:seq>
            <p:audio>
              <p:cMediaNode vol="80000">
                <p:cTn id="5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4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IRSTTIMO@OKII9FVF81VBGRY9" val="6104"/>
  <p:tag name="DEFAULTDISPLAYSOURCE" val="\documentclass{article}&#10;\pagestyle{empty}&#10;\usepackage{tikz,amsmath, amssymb,bm,color}&#10;\usepackage[margin=0cm,nohead]{geometry}&#10;\usepackage[active,tightpage]{preview}&#10;\usepackage{pgfplots}&#10;\usetikzlibrary{shapes,arrows}&#10;\pgfplotsset{compat=1.12}&#10;% needed for BB&#10;\usetikzlibrary{calc}&#10;&#10;\begin{document}&#10;&#10;%% INSERT HERE %%&#10;&#10;&#10;\end{document}&#10;"/>
  <p:tag name="EMBEDFONTS" val="1"/>
</p:tagLst>
</file>

<file path=ppt/theme/theme1.xml><?xml version="1.0" encoding="utf-8"?>
<a:theme xmlns:a="http://schemas.openxmlformats.org/drawingml/2006/main" name="Standarddesign">
  <a:themeElements>
    <a:clrScheme name="TUBS IfN Farben">
      <a:dk1>
        <a:srgbClr val="000000"/>
      </a:dk1>
      <a:lt1>
        <a:srgbClr val="FFFFFF"/>
      </a:lt1>
      <a:dk2>
        <a:srgbClr val="000000"/>
      </a:dk2>
      <a:lt2>
        <a:srgbClr val="DDDDDD"/>
      </a:lt2>
      <a:accent1>
        <a:srgbClr val="BE1E3C"/>
      </a:accent1>
      <a:accent2>
        <a:srgbClr val="4DA6CB"/>
      </a:accent2>
      <a:accent3>
        <a:srgbClr val="ADBF4D"/>
      </a:accent3>
      <a:accent4>
        <a:srgbClr val="FA6E00"/>
      </a:accent4>
      <a:accent5>
        <a:srgbClr val="407E97"/>
      </a:accent5>
      <a:accent6>
        <a:srgbClr val="984098"/>
      </a:accent6>
      <a:hlink>
        <a:srgbClr val="BE1E3C"/>
      </a:hlink>
      <a:folHlink>
        <a:srgbClr val="760054"/>
      </a:folHlink>
    </a:clrScheme>
    <a:fontScheme name="Standard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Galathea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19050"/>
      </a:spPr>
      <a:bodyPr rtlCol="0" anchor="ctr"/>
      <a:lstStyle>
        <a:defPPr algn="ctr">
          <a:defRPr dirty="0" smtClean="0"/>
        </a:defPPr>
      </a:lstStyle>
      <a:style>
        <a:lnRef idx="2">
          <a:schemeClr val="accent5">
            <a:shade val="50000"/>
          </a:schemeClr>
        </a:lnRef>
        <a:fillRef idx="1">
          <a:schemeClr val="accent5"/>
        </a:fillRef>
        <a:effectRef idx="0">
          <a:schemeClr val="accent5"/>
        </a:effectRef>
        <a:fontRef idx="minor">
          <a:schemeClr val="lt1"/>
        </a:fontRef>
      </a:style>
    </a:spDef>
    <a:lnDef>
      <a:spPr>
        <a:ln w="12700" cap="flat">
          <a:solidFill>
            <a:schemeClr val="tx1"/>
          </a:solidFill>
          <a:round/>
          <a:tailEnd type="triangle" w="med" len="sm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TUBS IfN Farben">
        <a:dk1>
          <a:srgbClr val="000000"/>
        </a:dk1>
        <a:lt1>
          <a:srgbClr val="FFFFFF"/>
        </a:lt1>
        <a:dk2>
          <a:srgbClr val="000000"/>
        </a:dk2>
        <a:lt2>
          <a:srgbClr val="DDDDDD"/>
        </a:lt2>
        <a:accent1>
          <a:srgbClr val="BE1E3C"/>
        </a:accent1>
        <a:accent2>
          <a:srgbClr val="4DA6CB"/>
        </a:accent2>
        <a:accent3>
          <a:srgbClr val="ADBF4D"/>
        </a:accent3>
        <a:accent4>
          <a:srgbClr val="FA6E00"/>
        </a:accent4>
        <a:accent5>
          <a:srgbClr val="407E97"/>
        </a:accent5>
        <a:accent6>
          <a:srgbClr val="984098"/>
        </a:accent6>
        <a:hlink>
          <a:srgbClr val="BE1E3C"/>
        </a:hlink>
        <a:folHlink>
          <a:srgbClr val="760054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485</Words>
  <Application>Microsoft Office PowerPoint</Application>
  <PresentationFormat>Bildschirmpräsentation (4:3)</PresentationFormat>
  <Paragraphs>86</Paragraphs>
  <Slides>5</Slides>
  <Notes>5</Notes>
  <HiddenSlides>0</HiddenSlides>
  <MMClips>24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5</vt:i4>
      </vt:variant>
    </vt:vector>
  </HeadingPairs>
  <TitlesOfParts>
    <vt:vector size="10" baseType="lpstr">
      <vt:lpstr>Arial</vt:lpstr>
      <vt:lpstr>Calibri</vt:lpstr>
      <vt:lpstr>Times New Roman</vt:lpstr>
      <vt:lpstr>Wingdings</vt:lpstr>
      <vt:lpstr>Standarddesign</vt:lpstr>
      <vt:lpstr>Audio Demos for the Paper Speech Enhancement by LSTM-Based Noise Suppression Followed by CNN-Based Speech Restoration</vt:lpstr>
      <vt:lpstr>1 Introduction 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creator>Timo</dc:creator>
  <cp:lastModifiedBy>Maximilian Strake</cp:lastModifiedBy>
  <cp:revision>1331</cp:revision>
  <cp:lastPrinted>2019-09-10T08:22:11Z</cp:lastPrinted>
  <dcterms:created xsi:type="dcterms:W3CDTF">2015-11-29T14:23:31Z</dcterms:created>
  <dcterms:modified xsi:type="dcterms:W3CDTF">2020-09-28T08:08:23Z</dcterms:modified>
</cp:coreProperties>
</file>